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34"/>
  </p:notesMasterIdLst>
  <p:handoutMasterIdLst>
    <p:handoutMasterId r:id="rId35"/>
  </p:handoutMasterIdLst>
  <p:sldIdLst>
    <p:sldId id="256" r:id="rId6"/>
    <p:sldId id="373" r:id="rId7"/>
    <p:sldId id="394" r:id="rId8"/>
    <p:sldId id="361" r:id="rId9"/>
    <p:sldId id="362" r:id="rId10"/>
    <p:sldId id="267" r:id="rId11"/>
    <p:sldId id="293" r:id="rId12"/>
    <p:sldId id="314" r:id="rId13"/>
    <p:sldId id="374" r:id="rId14"/>
    <p:sldId id="355" r:id="rId15"/>
    <p:sldId id="375" r:id="rId16"/>
    <p:sldId id="356" r:id="rId17"/>
    <p:sldId id="385" r:id="rId18"/>
    <p:sldId id="386" r:id="rId19"/>
    <p:sldId id="259" r:id="rId20"/>
    <p:sldId id="395" r:id="rId21"/>
    <p:sldId id="365" r:id="rId22"/>
    <p:sldId id="404" r:id="rId23"/>
    <p:sldId id="405" r:id="rId24"/>
    <p:sldId id="278" r:id="rId25"/>
    <p:sldId id="397" r:id="rId26"/>
    <p:sldId id="402" r:id="rId27"/>
    <p:sldId id="396" r:id="rId28"/>
    <p:sldId id="403" r:id="rId29"/>
    <p:sldId id="398" r:id="rId30"/>
    <p:sldId id="399" r:id="rId31"/>
    <p:sldId id="400" r:id="rId32"/>
    <p:sldId id="3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64B3B-159C-03D3-75AC-B1EE191CBDCD}" name="Montserrat Saavedra Montano" initials="MM" userId="S::montserrat.saavedra@un.org::1f2e774f-de14-42e8-a893-8fe7ed1ea8c4" providerId="AD"/>
  <p188:author id="{7FF5A99B-C8A0-CA27-4607-78F6B9D27C67}" name="Nosy Ramamonjisoa" initials="NR" userId="S::nosy.ramamonjisoa@un.org::5a560fe1-1167-4225-823f-b84fd46eadd1" providerId="AD"/>
  <p188:author id="{AF297BA5-21DC-2C67-3066-BA7EA67A2E1C}" name="Adrian Hassler" initials="AH" userId="S::adrian.hassler@un.org::22fda973-85fa-49e2-bef7-5d1b04424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 Azzarello" initials="M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7A0"/>
    <a:srgbClr val="006FB7"/>
    <a:srgbClr val="505664"/>
    <a:srgbClr val="FFAB2B"/>
    <a:srgbClr val="106FA8"/>
    <a:srgbClr val="D3F1C0"/>
    <a:srgbClr val="6DD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4A49E9-D3FC-214B-A622-863D223C9915}" type="datetime1">
              <a:rPr lang="en-US" smtClean="0"/>
              <a:t>10/1/2025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E1BB-5FA0-4E42-8D38-3AE8F898F8DD}" type="slidenum">
              <a:rPr lang="en-US" smtClean="0"/>
              <a:t>‹#›</a:t>
            </a:fld>
            <a:endParaRPr lang="en-US"/>
          </a:p>
        </p:txBody>
      </p:sp>
    </p:spTree>
    <p:extLst>
      <p:ext uri="{BB962C8B-B14F-4D97-AF65-F5344CB8AC3E}">
        <p14:creationId xmlns:p14="http://schemas.microsoft.com/office/powerpoint/2010/main" val="3497140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utura Std Light" panose="020B0602020204020303" pitchFamily="34" charset="-79"/>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utura Std Light" panose="020B0602020204020303" pitchFamily="34" charset="-79"/>
              </a:defRPr>
            </a:lvl1pPr>
          </a:lstStyle>
          <a:p>
            <a:fld id="{208AFF32-3F1E-A545-B757-B4754DF390E6}" type="datetime1">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utura Std Light" panose="020B0602020204020303" pitchFamily="34" charset="-79"/>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utura Std Light" panose="020B0602020204020303" pitchFamily="34" charset="-79"/>
              </a:defRPr>
            </a:lvl1pPr>
          </a:lstStyle>
          <a:p>
            <a:fld id="{78945B8A-8DB1-DE4D-88FD-212EC0A87B53}" type="slidenum">
              <a:rPr lang="en-US" smtClean="0"/>
              <a:pPr/>
              <a:t>‹#›</a:t>
            </a:fld>
            <a:endParaRPr lang="en-US"/>
          </a:p>
        </p:txBody>
      </p:sp>
    </p:spTree>
    <p:extLst>
      <p:ext uri="{BB962C8B-B14F-4D97-AF65-F5344CB8AC3E}">
        <p14:creationId xmlns:p14="http://schemas.microsoft.com/office/powerpoint/2010/main" val="5882322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Futura Std Light" panose="020B0602020204020303" pitchFamily="34" charset="-79"/>
        <a:ea typeface="+mn-ea"/>
        <a:cs typeface="+mn-cs"/>
      </a:defRPr>
    </a:lvl1pPr>
    <a:lvl2pPr marL="457200" algn="l" defTabSz="914400" rtl="0" eaLnBrk="1" latinLnBrk="0" hangingPunct="1">
      <a:defRPr sz="1200" b="0" i="0" kern="1200">
        <a:solidFill>
          <a:schemeClr val="tx1"/>
        </a:solidFill>
        <a:latin typeface="Futura Std Light" panose="020B0602020204020303" pitchFamily="34" charset="-79"/>
        <a:ea typeface="+mn-ea"/>
        <a:cs typeface="+mn-cs"/>
      </a:defRPr>
    </a:lvl2pPr>
    <a:lvl3pPr marL="914400" algn="l" defTabSz="914400" rtl="0" eaLnBrk="1" latinLnBrk="0" hangingPunct="1">
      <a:defRPr sz="1200" b="0" i="0" kern="1200">
        <a:solidFill>
          <a:schemeClr val="tx1"/>
        </a:solidFill>
        <a:latin typeface="Futura Std Light" panose="020B0602020204020303" pitchFamily="34" charset="-79"/>
        <a:ea typeface="+mn-ea"/>
        <a:cs typeface="+mn-cs"/>
      </a:defRPr>
    </a:lvl3pPr>
    <a:lvl4pPr marL="1371600" algn="l" defTabSz="914400" rtl="0" eaLnBrk="1" latinLnBrk="0" hangingPunct="1">
      <a:defRPr sz="1200" b="0" i="0" kern="1200">
        <a:solidFill>
          <a:schemeClr val="tx1"/>
        </a:solidFill>
        <a:latin typeface="Futura Std Light" panose="020B0602020204020303" pitchFamily="34" charset="-79"/>
        <a:ea typeface="+mn-ea"/>
        <a:cs typeface="+mn-cs"/>
      </a:defRPr>
    </a:lvl4pPr>
    <a:lvl5pPr marL="1828800" algn="l" defTabSz="914400" rtl="0" eaLnBrk="1" latinLnBrk="0" hangingPunct="1">
      <a:defRPr sz="1200" b="0" i="0" kern="1200">
        <a:solidFill>
          <a:schemeClr val="tx1"/>
        </a:solidFill>
        <a:latin typeface="Futura Std Light" panose="020B0602020204020303" pitchFamily="34"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273295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3EC481A-0FC1-9A39-BCDE-60A42B563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03710F-77F7-6067-7461-324B54174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rgbClr val="FF0000"/>
              </a:solidFill>
            </a:endParaRPr>
          </a:p>
        </p:txBody>
      </p:sp>
      <p:sp>
        <p:nvSpPr>
          <p:cNvPr id="41988" name="Slide Number Placeholder 3">
            <a:extLst>
              <a:ext uri="{FF2B5EF4-FFF2-40B4-BE49-F238E27FC236}">
                <a16:creationId xmlns:a16="http://schemas.microsoft.com/office/drawing/2014/main" id="{456E36F9-DE82-03B0-29C2-AE88BF41C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57B4F-A809-46C1-BBF9-F290E3F464E0}"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78211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71089A0-E556-6326-4D68-543EFD59C4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03B42D6-7B67-C711-0BE2-37A7A4AE8E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F1A8D72D-A07F-760F-B828-D9418AE10A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603355-424A-4AA9-BB67-8019B7139D9A}" type="slidenum">
              <a:rPr lang="en-US" altLang="en-US" smtClean="0"/>
              <a:pPr/>
              <a:t>14</a:t>
            </a:fld>
            <a:endParaRPr lang="en-US" altLang="en-US"/>
          </a:p>
        </p:txBody>
      </p:sp>
    </p:spTree>
    <p:extLst>
      <p:ext uri="{BB962C8B-B14F-4D97-AF65-F5344CB8AC3E}">
        <p14:creationId xmlns:p14="http://schemas.microsoft.com/office/powerpoint/2010/main" val="201845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 coordination, consultation and information management throughout the reporting cycle have an impact on effective engagement at every stage of the reporting cycle.</a:t>
            </a:r>
          </a:p>
        </p:txBody>
      </p:sp>
      <p:sp>
        <p:nvSpPr>
          <p:cNvPr id="4" name="Slide Number Placeholder 3"/>
          <p:cNvSpPr>
            <a:spLocks noGrp="1"/>
          </p:cNvSpPr>
          <p:nvPr>
            <p:ph type="sldNum" sz="quarter" idx="5"/>
          </p:nvPr>
        </p:nvSpPr>
        <p:spPr/>
        <p:txBody>
          <a:bodyPr/>
          <a:lstStyle/>
          <a:p>
            <a:fld id="{78945B8A-8DB1-DE4D-88FD-212EC0A87B53}" type="slidenum">
              <a:rPr lang="en-US" smtClean="0"/>
              <a:pPr/>
              <a:t>15</a:t>
            </a:fld>
            <a:endParaRPr lang="en-US"/>
          </a:p>
        </p:txBody>
      </p:sp>
    </p:spTree>
    <p:extLst>
      <p:ext uri="{BB962C8B-B14F-4D97-AF65-F5344CB8AC3E}">
        <p14:creationId xmlns:p14="http://schemas.microsoft.com/office/powerpoint/2010/main" val="19512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0B84A4C-5690-81AD-1C08-E5FF91BA92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5459E24-F1A6-0521-6A66-5995D93CC7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There have been a number of endeavours at the international level to establish standing structures at the national level to help better engage with UN Human Rights Mechanisms such as the UPR, Treaty bodies, Special Procedures. </a:t>
            </a:r>
          </a:p>
          <a:p>
            <a:r>
              <a:rPr lang="en-GB" altLang="en-US"/>
              <a:t>The latest is available on the following page: https://www.ohchr.org/en/treaty-bodies/national-mechanisms-implementation-reporting-and-follow</a:t>
            </a:r>
          </a:p>
          <a:p>
            <a:endParaRPr lang="en-GB" altLang="en-US"/>
          </a:p>
        </p:txBody>
      </p:sp>
      <p:sp>
        <p:nvSpPr>
          <p:cNvPr id="20484" name="Slide Number Placeholder 3">
            <a:extLst>
              <a:ext uri="{FF2B5EF4-FFF2-40B4-BE49-F238E27FC236}">
                <a16:creationId xmlns:a16="http://schemas.microsoft.com/office/drawing/2014/main" id="{07C9C760-049F-BF09-A505-90E206AD60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1FD6A3-66E4-48A8-B3B1-4C449A0BCACA}"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0B84A4C-5690-81AD-1C08-E5FF91BA92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5459E24-F1A6-0521-6A66-5995D93CC7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There have been a number of endeavours at the international level to establish standing structures at the national level to help better engage with UN Human Rights Mechanisms such as the UPR, Treaty bodies, Special Procedures. </a:t>
            </a:r>
          </a:p>
          <a:p>
            <a:r>
              <a:rPr lang="en-GB" altLang="en-US"/>
              <a:t>The latest is available on the following page: https://www.ohchr.org/en/treaty-bodies/national-mechanisms-implementation-reporting-and-follow</a:t>
            </a:r>
          </a:p>
          <a:p>
            <a:endParaRPr lang="en-GB" altLang="en-US"/>
          </a:p>
        </p:txBody>
      </p:sp>
      <p:sp>
        <p:nvSpPr>
          <p:cNvPr id="20484" name="Slide Number Placeholder 3">
            <a:extLst>
              <a:ext uri="{FF2B5EF4-FFF2-40B4-BE49-F238E27FC236}">
                <a16:creationId xmlns:a16="http://schemas.microsoft.com/office/drawing/2014/main" id="{07C9C760-049F-BF09-A505-90E206AD60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1FD6A3-66E4-48A8-B3B1-4C449A0BCACA}"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3398375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945B8A-8DB1-DE4D-88FD-212EC0A87B53}" type="slidenum">
              <a:rPr lang="en-US" smtClean="0"/>
              <a:pPr/>
              <a:t>19</a:t>
            </a:fld>
            <a:endParaRPr lang="en-US"/>
          </a:p>
        </p:txBody>
      </p:sp>
    </p:spTree>
    <p:extLst>
      <p:ext uri="{BB962C8B-B14F-4D97-AF65-F5344CB8AC3E}">
        <p14:creationId xmlns:p14="http://schemas.microsoft.com/office/powerpoint/2010/main" val="303635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3EC481A-0FC1-9A39-BCDE-60A42B563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03710F-77F7-6067-7461-324B54174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rgbClr val="FF0000"/>
              </a:solidFill>
            </a:endParaRPr>
          </a:p>
        </p:txBody>
      </p:sp>
      <p:sp>
        <p:nvSpPr>
          <p:cNvPr id="41988" name="Slide Number Placeholder 3">
            <a:extLst>
              <a:ext uri="{FF2B5EF4-FFF2-40B4-BE49-F238E27FC236}">
                <a16:creationId xmlns:a16="http://schemas.microsoft.com/office/drawing/2014/main" id="{456E36F9-DE82-03B0-29C2-AE88BF41C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57B4F-A809-46C1-BBF9-F290E3F464E0}"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254365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3EC481A-0FC1-9A39-BCDE-60A42B563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03710F-77F7-6067-7461-324B54174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FF0000"/>
                </a:solidFill>
              </a:rPr>
              <a:t>Confirmed practices, </a:t>
            </a:r>
            <a:r>
              <a:rPr lang="en-US" altLang="en-US" b="0">
                <a:solidFill>
                  <a:srgbClr val="FF0000"/>
                </a:solidFill>
              </a:rPr>
              <a:t>there’s a clear link between these practices and the ability of the mechanism to submit reports</a:t>
            </a:r>
          </a:p>
          <a:p>
            <a:pPr eaLnBrk="1" hangingPunct="1">
              <a:spcBef>
                <a:spcPct val="0"/>
              </a:spcBef>
            </a:pPr>
            <a:endParaRPr lang="en-US" altLang="en-US" b="1">
              <a:solidFill>
                <a:srgbClr val="FF0000"/>
              </a:solidFill>
            </a:endParaRPr>
          </a:p>
          <a:p>
            <a:pPr eaLnBrk="1" hangingPunct="1">
              <a:spcBef>
                <a:spcPct val="0"/>
              </a:spcBef>
            </a:pPr>
            <a:r>
              <a:rPr lang="en-US" altLang="en-US" b="1">
                <a:solidFill>
                  <a:srgbClr val="FF0000"/>
                </a:solidFill>
              </a:rPr>
              <a:t>Established by law- </a:t>
            </a:r>
            <a:r>
              <a:rPr lang="en-US" altLang="en-US">
                <a:solidFill>
                  <a:srgbClr val="FF0000"/>
                </a:solidFill>
              </a:rPr>
              <a:t>Thailand, for example, explained that the legal creation of its National Committee on Driving Forward Human Rights Work had helped to rationalize reporting efforts and to overcome the lack of</a:t>
            </a:r>
          </a:p>
          <a:p>
            <a:pPr eaLnBrk="1" hangingPunct="1">
              <a:spcBef>
                <a:spcPct val="0"/>
              </a:spcBef>
            </a:pPr>
            <a:r>
              <a:rPr lang="en-US" altLang="en-US">
                <a:solidFill>
                  <a:srgbClr val="FF0000"/>
                </a:solidFill>
              </a:rPr>
              <a:t>coordination and weak institutional memory. Prior to the establishment of its standing national mechanism, Thailand had relied on ad hoc drafting task forces for each ratified treaty, which would be dismantled once the report was submitted (HRC report 57/73, para. 11).</a:t>
            </a:r>
          </a:p>
          <a:p>
            <a:pPr eaLnBrk="1" hangingPunct="1">
              <a:spcBef>
                <a:spcPct val="0"/>
              </a:spcBef>
            </a:pPr>
            <a:endParaRPr lang="en-US" altLang="en-US">
              <a:solidFill>
                <a:srgbClr val="FF0000"/>
              </a:solidFill>
            </a:endParaRPr>
          </a:p>
          <a:p>
            <a:pPr eaLnBrk="1" hangingPunct="1">
              <a:spcBef>
                <a:spcPct val="0"/>
              </a:spcBef>
            </a:pPr>
            <a:r>
              <a:rPr lang="en-US" altLang="en-US" b="1">
                <a:solidFill>
                  <a:srgbClr val="FF0000"/>
                </a:solidFill>
              </a:rPr>
              <a:t>Budget</a:t>
            </a:r>
            <a:r>
              <a:rPr lang="en-US" altLang="en-US">
                <a:solidFill>
                  <a:srgbClr val="FF0000"/>
                </a:solidFill>
              </a:rPr>
              <a:t>: Philippines reported that its mechanism had become fully operational only when its budget was incorporated into that of the Office of the President (HRC report 57/73, para. 17)</a:t>
            </a:r>
          </a:p>
          <a:p>
            <a:pPr eaLnBrk="1" hangingPunct="1">
              <a:spcBef>
                <a:spcPct val="0"/>
              </a:spcBef>
            </a:pPr>
            <a:endParaRPr lang="en-US" altLang="en-US">
              <a:solidFill>
                <a:srgbClr val="FF0000"/>
              </a:solidFill>
            </a:endParaRPr>
          </a:p>
          <a:p>
            <a:pPr eaLnBrk="1" hangingPunct="1">
              <a:spcBef>
                <a:spcPct val="0"/>
              </a:spcBef>
            </a:pPr>
            <a:r>
              <a:rPr lang="en-US" altLang="en-US" b="1">
                <a:solidFill>
                  <a:srgbClr val="FF0000"/>
                </a:solidFill>
              </a:rPr>
              <a:t>Political leverage</a:t>
            </a:r>
            <a:r>
              <a:rPr lang="en-US" altLang="en-US">
                <a:solidFill>
                  <a:srgbClr val="FF0000"/>
                </a:solidFill>
              </a:rPr>
              <a:t>: Given the importance of a multidimensional and government-wide approach to advance human rights, […] national mechanisms would gain from a higher level of political support, as is the case for the SDG coordination bodies who often sit in the Office of the President or Prime Minister- effective to mainstream HR or SDGs in national and sectoral policies. Examples on political leverage which includes chairmanship at ministerial level: Moldova, Philippines, Angola, Kiribati Thailand or Tunisia.</a:t>
            </a:r>
          </a:p>
          <a:p>
            <a:pPr eaLnBrk="1" hangingPunct="1">
              <a:spcBef>
                <a:spcPct val="0"/>
              </a:spcBef>
            </a:pPr>
            <a:endParaRPr lang="en-US" altLang="en-US">
              <a:solidFill>
                <a:srgbClr val="FF0000"/>
              </a:solidFill>
            </a:endParaRPr>
          </a:p>
          <a:p>
            <a:pPr eaLnBrk="1" hangingPunct="1">
              <a:spcBef>
                <a:spcPct val="0"/>
              </a:spcBef>
            </a:pPr>
            <a:r>
              <a:rPr lang="en-US" altLang="en-US" b="1">
                <a:solidFill>
                  <a:srgbClr val="FF0000"/>
                </a:solidFill>
              </a:rPr>
              <a:t>Terms of reference</a:t>
            </a:r>
            <a:r>
              <a:rPr lang="en-US" altLang="en-US">
                <a:solidFill>
                  <a:srgbClr val="FF0000"/>
                </a:solidFill>
              </a:rPr>
              <a:t>: Portugal shared that the adoption of clear terms of reference had enhanced information flows, facilitated daily interactions between focal points and increased understanding among ministerial focal points on the expectations related to reporting and follow-up (HRC report 57/73, para. 16).</a:t>
            </a:r>
          </a:p>
          <a:p>
            <a:pPr eaLnBrk="1" hangingPunct="1">
              <a:spcBef>
                <a:spcPct val="0"/>
              </a:spcBef>
            </a:pPr>
            <a:endParaRPr lang="en-US" altLang="en-US">
              <a:solidFill>
                <a:srgbClr val="FF0000"/>
              </a:solidFill>
            </a:endParaRPr>
          </a:p>
          <a:p>
            <a:pPr eaLnBrk="1" hangingPunct="1">
              <a:spcBef>
                <a:spcPct val="0"/>
              </a:spcBef>
            </a:pPr>
            <a:endParaRPr lang="en-US" altLang="en-US">
              <a:solidFill>
                <a:srgbClr val="FF0000"/>
              </a:solidFill>
            </a:endParaRPr>
          </a:p>
        </p:txBody>
      </p:sp>
      <p:sp>
        <p:nvSpPr>
          <p:cNvPr id="41988" name="Slide Number Placeholder 3">
            <a:extLst>
              <a:ext uri="{FF2B5EF4-FFF2-40B4-BE49-F238E27FC236}">
                <a16:creationId xmlns:a16="http://schemas.microsoft.com/office/drawing/2014/main" id="{456E36F9-DE82-03B0-29C2-AE88BF41C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57B4F-A809-46C1-BBF9-F290E3F464E0}"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38941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3EC481A-0FC1-9A39-BCDE-60A42B563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03710F-77F7-6067-7461-324B54174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rgbClr val="FF0000"/>
              </a:solidFill>
            </a:endParaRPr>
          </a:p>
        </p:txBody>
      </p:sp>
      <p:sp>
        <p:nvSpPr>
          <p:cNvPr id="41988" name="Slide Number Placeholder 3">
            <a:extLst>
              <a:ext uri="{FF2B5EF4-FFF2-40B4-BE49-F238E27FC236}">
                <a16:creationId xmlns:a16="http://schemas.microsoft.com/office/drawing/2014/main" id="{456E36F9-DE82-03B0-29C2-AE88BF41C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57B4F-A809-46C1-BBF9-F290E3F464E0}"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993557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3EC481A-0FC1-9A39-BCDE-60A42B563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03710F-77F7-6067-7461-324B54174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FF0000"/>
                </a:solidFill>
              </a:rPr>
              <a:t>Monitoring of implementation is another aspect of the mandate of some national mechanisms, such as the National Human Rights Committee of Portugal. In the Republic of Moldova, the National Human Rights Council monitors the application of international human rights treaties by public authorities and institutions and their compliance with the recommendations of human rights mechanisms. (HRC report 57/73, para. 22).</a:t>
            </a:r>
          </a:p>
          <a:p>
            <a:pPr eaLnBrk="1" hangingPunct="1">
              <a:spcBef>
                <a:spcPct val="0"/>
              </a:spcBef>
            </a:pPr>
            <a:endParaRPr lang="en-US" altLang="en-US">
              <a:solidFill>
                <a:srgbClr val="FF0000"/>
              </a:solidFill>
            </a:endParaRPr>
          </a:p>
        </p:txBody>
      </p:sp>
      <p:sp>
        <p:nvSpPr>
          <p:cNvPr id="41988" name="Slide Number Placeholder 3">
            <a:extLst>
              <a:ext uri="{FF2B5EF4-FFF2-40B4-BE49-F238E27FC236}">
                <a16:creationId xmlns:a16="http://schemas.microsoft.com/office/drawing/2014/main" id="{456E36F9-DE82-03B0-29C2-AE88BF41C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57B4F-A809-46C1-BBF9-F290E3F464E0}"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46409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1C3B6A0-08FF-D530-883F-EAFDC800BF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BB86503-2340-9518-8E29-1F3CBD41FD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4340" name="Slide Number Placeholder 3">
            <a:extLst>
              <a:ext uri="{FF2B5EF4-FFF2-40B4-BE49-F238E27FC236}">
                <a16:creationId xmlns:a16="http://schemas.microsoft.com/office/drawing/2014/main" id="{E1893029-584F-1237-4A16-F1B88753E8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8A1ED12-B564-40ED-AE33-6FFDE12F4219}"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3EC481A-0FC1-9A39-BCDE-60A42B563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03710F-77F7-6067-7461-324B54174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rgbClr val="FF0000"/>
              </a:solidFill>
            </a:endParaRPr>
          </a:p>
        </p:txBody>
      </p:sp>
      <p:sp>
        <p:nvSpPr>
          <p:cNvPr id="41988" name="Slide Number Placeholder 3">
            <a:extLst>
              <a:ext uri="{FF2B5EF4-FFF2-40B4-BE49-F238E27FC236}">
                <a16:creationId xmlns:a16="http://schemas.microsoft.com/office/drawing/2014/main" id="{456E36F9-DE82-03B0-29C2-AE88BF41C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57B4F-A809-46C1-BBF9-F290E3F464E0}"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78774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3EC481A-0FC1-9A39-BCDE-60A42B563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03710F-77F7-6067-7461-324B54174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FF0000"/>
                </a:solidFill>
              </a:rPr>
              <a:t>Retention of institutional memory-mitigation of staff turnover</a:t>
            </a:r>
            <a:r>
              <a:rPr lang="en-US" altLang="en-US">
                <a:solidFill>
                  <a:srgbClr val="FF0000"/>
                </a:solidFill>
              </a:rPr>
              <a:t>: According to Burkina Faso, thanks to a </a:t>
            </a:r>
            <a:r>
              <a:rPr lang="en-US" altLang="en-US" b="1">
                <a:solidFill>
                  <a:srgbClr val="FF0000"/>
                </a:solidFill>
              </a:rPr>
              <a:t>combination of factors </a:t>
            </a:r>
            <a:r>
              <a:rPr lang="en-US" altLang="en-US">
                <a:solidFill>
                  <a:srgbClr val="FF0000"/>
                </a:solidFill>
              </a:rPr>
              <a:t>such as the </a:t>
            </a:r>
            <a:r>
              <a:rPr lang="en-US" altLang="en-US" b="1">
                <a:solidFill>
                  <a:srgbClr val="FF0000"/>
                </a:solidFill>
              </a:rPr>
              <a:t>standing nature </a:t>
            </a:r>
            <a:r>
              <a:rPr lang="en-US" altLang="en-US">
                <a:solidFill>
                  <a:srgbClr val="FF0000"/>
                </a:solidFill>
              </a:rPr>
              <a:t>of the national mechanism, its </a:t>
            </a:r>
            <a:r>
              <a:rPr lang="en-US" altLang="en-US" b="1">
                <a:solidFill>
                  <a:srgbClr val="FF0000"/>
                </a:solidFill>
              </a:rPr>
              <a:t>network of standing focal points</a:t>
            </a:r>
          </a:p>
          <a:p>
            <a:pPr eaLnBrk="1" hangingPunct="1">
              <a:spcBef>
                <a:spcPct val="0"/>
              </a:spcBef>
            </a:pPr>
            <a:r>
              <a:rPr lang="en-US" altLang="en-US">
                <a:solidFill>
                  <a:srgbClr val="FF0000"/>
                </a:solidFill>
              </a:rPr>
              <a:t>designated for each line ministry and institution and the existence of a </a:t>
            </a:r>
            <a:r>
              <a:rPr lang="en-US" altLang="en-US" b="1">
                <a:solidFill>
                  <a:srgbClr val="FF0000"/>
                </a:solidFill>
              </a:rPr>
              <a:t>shared digital platform </a:t>
            </a:r>
            <a:r>
              <a:rPr lang="en-US" altLang="en-US">
                <a:solidFill>
                  <a:srgbClr val="FF0000"/>
                </a:solidFill>
              </a:rPr>
              <a:t>to facilitate collaboration among contributors. To counter the negative impact of staff turnover, several participants considered that the provision of </a:t>
            </a:r>
            <a:r>
              <a:rPr lang="en-US" altLang="en-US" b="1">
                <a:solidFill>
                  <a:srgbClr val="FF0000"/>
                </a:solidFill>
              </a:rPr>
              <a:t>regular training and capacity-building </a:t>
            </a:r>
            <a:r>
              <a:rPr lang="en-US" altLang="en-US">
                <a:solidFill>
                  <a:srgbClr val="FF0000"/>
                </a:solidFill>
              </a:rPr>
              <a:t>sessions for civil servants in secretariats of national mechanisms and ministerial and other focal points was needed (HRC report 57/73, para. 15).</a:t>
            </a:r>
          </a:p>
        </p:txBody>
      </p:sp>
      <p:sp>
        <p:nvSpPr>
          <p:cNvPr id="41988" name="Slide Number Placeholder 3">
            <a:extLst>
              <a:ext uri="{FF2B5EF4-FFF2-40B4-BE49-F238E27FC236}">
                <a16:creationId xmlns:a16="http://schemas.microsoft.com/office/drawing/2014/main" id="{456E36F9-DE82-03B0-29C2-AE88BF41C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57B4F-A809-46C1-BBF9-F290E3F464E0}" type="slidenum">
              <a:rPr lang="en-US" altLang="en-US" smtClean="0">
                <a:latin typeface="Arial" panose="020B0604020202020204" pitchFamily="34" charset="0"/>
              </a:rPr>
              <a:pPr>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2637726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3EC481A-0FC1-9A39-BCDE-60A42B563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03710F-77F7-6067-7461-324B54174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FF0000"/>
                </a:solidFill>
              </a:rPr>
              <a:t>Are NMIRFs sufficient to ensure implementation of recommendations? Views?</a:t>
            </a:r>
          </a:p>
        </p:txBody>
      </p:sp>
      <p:sp>
        <p:nvSpPr>
          <p:cNvPr id="41988" name="Slide Number Placeholder 3">
            <a:extLst>
              <a:ext uri="{FF2B5EF4-FFF2-40B4-BE49-F238E27FC236}">
                <a16:creationId xmlns:a16="http://schemas.microsoft.com/office/drawing/2014/main" id="{456E36F9-DE82-03B0-29C2-AE88BF41C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57B4F-A809-46C1-BBF9-F290E3F464E0}" type="slidenum">
              <a:rPr lang="en-US" altLang="en-US" smtClean="0">
                <a:latin typeface="Arial" panose="020B0604020202020204" pitchFamily="34" charset="0"/>
              </a:rPr>
              <a:pPr>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val="165548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F90AF42-3FD8-5B94-B92E-F471615CE0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D775957-4AD5-B1C1-0A36-DAED65C1BFCA}"/>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t>A national mechanism for reporting and follow-up is a </a:t>
            </a:r>
            <a:r>
              <a:rPr lang="en-GB" b="1"/>
              <a:t>national public mechanism or structure</a:t>
            </a:r>
            <a:r>
              <a:rPr lang="en-GB"/>
              <a:t> that is mandated to </a:t>
            </a:r>
            <a:r>
              <a:rPr lang="en-GB" b="1"/>
              <a:t>coordinate and prepare reports</a:t>
            </a:r>
            <a:r>
              <a:rPr lang="en-GB"/>
              <a:t> </a:t>
            </a:r>
            <a:r>
              <a:rPr lang="en-GB" b="1"/>
              <a:t>to and engage</a:t>
            </a:r>
            <a:r>
              <a:rPr lang="en-GB"/>
              <a:t> </a:t>
            </a:r>
            <a:r>
              <a:rPr lang="en-GB" b="1"/>
              <a:t>with</a:t>
            </a:r>
            <a:r>
              <a:rPr lang="en-GB"/>
              <a:t> international and regional human rights mechanisms (including treaty bodies, the universal periodic review and special procedures), and to </a:t>
            </a:r>
            <a:r>
              <a:rPr lang="en-GB" b="1"/>
              <a:t>coordinate and track national follow-up</a:t>
            </a:r>
            <a:r>
              <a:rPr lang="en-GB"/>
              <a:t> </a:t>
            </a:r>
            <a:r>
              <a:rPr lang="en-GB" b="1"/>
              <a:t>and implementation</a:t>
            </a:r>
            <a:r>
              <a:rPr lang="en-GB"/>
              <a:t> of the treaty obligations and the recommendations emanating from these mechanisms. It may be </a:t>
            </a:r>
            <a:r>
              <a:rPr lang="en-GB" b="1"/>
              <a:t>ministerial, </a:t>
            </a:r>
            <a:r>
              <a:rPr lang="en-GB" b="1" err="1"/>
              <a:t>interministerial</a:t>
            </a:r>
            <a:r>
              <a:rPr lang="en-GB" b="1"/>
              <a:t> or institutionally separate.</a:t>
            </a:r>
            <a:endParaRPr lang="en-GB"/>
          </a:p>
          <a:p>
            <a:pPr>
              <a:defRPr/>
            </a:pPr>
            <a:endParaRPr lang="fr-CH" altLang="en-US"/>
          </a:p>
          <a:p>
            <a:pPr>
              <a:defRPr/>
            </a:pPr>
            <a:r>
              <a:rPr lang="en-GB"/>
              <a:t>The national mechanism performs these functions in </a:t>
            </a:r>
            <a:r>
              <a:rPr lang="en-GB" b="1"/>
              <a:t>coordination</a:t>
            </a:r>
            <a:r>
              <a:rPr lang="en-GB"/>
              <a:t> with ministries, specialized State bodies (such as the national statistics office), parliament and the judiciary, as well as in </a:t>
            </a:r>
            <a:r>
              <a:rPr lang="en-GB" b="1"/>
              <a:t>consultation</a:t>
            </a:r>
            <a:r>
              <a:rPr lang="en-GB"/>
              <a:t> with the national human rights institution(s) and civil society. The national mechanism for reporting and follow-up is often based within the ministry of foreign affairs, or liaises closely with it, as this ministry is usually responsible for overseeing relations between the national public administration and the international and regional systems.</a:t>
            </a:r>
          </a:p>
          <a:p>
            <a:pPr>
              <a:defRPr/>
            </a:pPr>
            <a:r>
              <a:rPr lang="en-ZA" altLang="en-US"/>
              <a:t> </a:t>
            </a:r>
            <a:endParaRPr lang="en-GB" altLang="en-US"/>
          </a:p>
          <a:p>
            <a:pPr>
              <a:defRPr/>
            </a:pPr>
            <a:r>
              <a:rPr lang="en-US" altLang="en-US"/>
              <a:t>NMRF is not an NHRI</a:t>
            </a:r>
          </a:p>
          <a:p>
            <a:pPr marL="171450" indent="-171450">
              <a:buFontTx/>
              <a:buChar char="-"/>
              <a:defRPr/>
            </a:pPr>
            <a:r>
              <a:rPr lang="en-US" altLang="en-US"/>
              <a:t>NHRI is independent, State funded organization with broad mandate to promote and protect human rights, </a:t>
            </a:r>
            <a:r>
              <a:rPr lang="en-US" altLang="en-US" err="1"/>
              <a:t>incl</a:t>
            </a:r>
            <a:r>
              <a:rPr lang="en-US" altLang="en-US"/>
              <a:t> submit recs and raise awareness</a:t>
            </a:r>
          </a:p>
          <a:p>
            <a:pPr marL="171450" indent="-171450">
              <a:buFontTx/>
              <a:buChar char="-"/>
              <a:defRPr/>
            </a:pPr>
            <a:r>
              <a:rPr lang="en-US" altLang="en-US"/>
              <a:t>NMRF is a mechanism or structure that is fully part of the Government, </a:t>
            </a:r>
            <a:r>
              <a:rPr lang="en-GB"/>
              <a:t>with a mandate that is closely tied to reporting to and engaging with international and regional human rights mechanisms, as well as following up their recommendations or decisions. </a:t>
            </a:r>
          </a:p>
          <a:p>
            <a:pPr>
              <a:defRPr/>
            </a:pPr>
            <a:endParaRPr lang="en-US" altLang="en-US"/>
          </a:p>
          <a:p>
            <a:pPr>
              <a:defRPr/>
            </a:pPr>
            <a:r>
              <a:rPr lang="en-US" altLang="en-US"/>
              <a:t>We have observed in the Study that NHRIs do play an important role in NMRFs (though often independent), for example during consultations. However, NHRIs have an independent role (participation in NMRF meetings as observers / participants without vote, submission of parallel reports and separate role in UPR process)</a:t>
            </a:r>
          </a:p>
          <a:p>
            <a:pPr>
              <a:defRPr/>
            </a:pPr>
            <a:endParaRPr lang="en-US" altLang="en-US"/>
          </a:p>
          <a:p>
            <a:pPr>
              <a:defRPr/>
            </a:pPr>
            <a:r>
              <a:rPr lang="en-US" altLang="en-US"/>
              <a:t>NHRIs and NMRFs are therefore complementary elements of a national </a:t>
            </a:r>
            <a:r>
              <a:rPr lang="en-US" altLang="en-US" err="1"/>
              <a:t>hr</a:t>
            </a:r>
            <a:r>
              <a:rPr lang="en-US" altLang="en-US"/>
              <a:t> protection system</a:t>
            </a:r>
          </a:p>
          <a:p>
            <a:pPr>
              <a:defRPr/>
            </a:pPr>
            <a:endParaRPr lang="en-US" altLang="en-US"/>
          </a:p>
        </p:txBody>
      </p:sp>
      <p:sp>
        <p:nvSpPr>
          <p:cNvPr id="22532" name="Slide Number Placeholder 3">
            <a:extLst>
              <a:ext uri="{FF2B5EF4-FFF2-40B4-BE49-F238E27FC236}">
                <a16:creationId xmlns:a16="http://schemas.microsoft.com/office/drawing/2014/main" id="{92DFF722-FCA4-6196-333A-1F4E115C94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1F1085-9DD3-4A4F-9964-EA0878A01726}"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4DB85BB-CF7D-4675-E95C-A488388F7A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AED120B-07CC-5532-7E58-9559198B1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 International and regional reporting require political commitment, technical knowledge and dedicated resources and capacity.  </a:t>
            </a:r>
            <a:endParaRPr lang="en-US" altLang="en-US"/>
          </a:p>
          <a:p>
            <a:r>
              <a:rPr lang="en-GB" altLang="en-US"/>
              <a:t>- The number of recommendations from human rights mechanisms which States are to implement is enormous- </a:t>
            </a:r>
            <a:r>
              <a:rPr lang="en-GB" altLang="en-US" i="1"/>
              <a:t>give example of country of capacity building effort, </a:t>
            </a:r>
            <a:r>
              <a:rPr lang="en-GB" altLang="en-US"/>
              <a:t>e.g. in your country alone … recommendations issued by UPR, …. By TBs… and … by SPs- totalling to …. recommendations.</a:t>
            </a:r>
          </a:p>
          <a:p>
            <a:r>
              <a:rPr lang="en-GB" altLang="en-US"/>
              <a:t>- States that use </a:t>
            </a:r>
            <a:r>
              <a:rPr lang="en-GB" altLang="en-US" i="1"/>
              <a:t>ad hoc</a:t>
            </a:r>
            <a:r>
              <a:rPr lang="en-GB" altLang="en-US"/>
              <a:t> mechanisms to prepare their reports typically face the same capacity constraints every time they constitute a new drafting committee and face challenges caused by a lack of coordination and a weak institutional memory.</a:t>
            </a:r>
            <a:endParaRPr lang="en-US" altLang="en-US"/>
          </a:p>
          <a:p>
            <a:r>
              <a:rPr lang="en-GB" altLang="en-US"/>
              <a:t>- Treaty Bodies often face a delay between reception of a report and its consideration, increasing the risk that Government drafters are no longer available for the interactive dialogue, thereby weakening institutional memory.</a:t>
            </a:r>
            <a:endParaRPr lang="en-US" altLang="en-US"/>
          </a:p>
          <a:p>
            <a:r>
              <a:rPr lang="en-US" altLang="en-US"/>
              <a:t>Consequently, ad-hoc arrangements are not viable anymore.</a:t>
            </a:r>
          </a:p>
        </p:txBody>
      </p:sp>
      <p:sp>
        <p:nvSpPr>
          <p:cNvPr id="18436" name="Slide Number Placeholder 3">
            <a:extLst>
              <a:ext uri="{FF2B5EF4-FFF2-40B4-BE49-F238E27FC236}">
                <a16:creationId xmlns:a16="http://schemas.microsoft.com/office/drawing/2014/main" id="{975479DF-361D-02B5-1735-C6D26D306B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B2C661-E4F6-420C-AEAB-1D1B17F96843}"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01F0DE8-1B2E-43EE-6F51-BADE364F4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C04BCE1-ACC3-FCB5-5263-203DD7FB5C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rgbClr val="FF0000"/>
              </a:solidFill>
            </a:endParaRPr>
          </a:p>
        </p:txBody>
      </p:sp>
      <p:sp>
        <p:nvSpPr>
          <p:cNvPr id="28676" name="Slide Number Placeholder 3">
            <a:extLst>
              <a:ext uri="{FF2B5EF4-FFF2-40B4-BE49-F238E27FC236}">
                <a16:creationId xmlns:a16="http://schemas.microsoft.com/office/drawing/2014/main" id="{729F521B-5C9B-6D0F-462D-B6ADD44A12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37D1F3-CE45-40B5-A993-D94BB69C46EC}"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397006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E835C91-A79F-5356-21B6-5BE67F1239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9B0C8E7-EEB7-7189-A15F-9F1E5DB8B606}"/>
              </a:ext>
            </a:extLst>
          </p:cNvPr>
          <p:cNvSpPr>
            <a:spLocks noGrp="1"/>
          </p:cNvSpPr>
          <p:nvPr>
            <p:ph type="body" idx="1"/>
          </p:nvPr>
        </p:nvSpPr>
        <p:spPr/>
        <p:txBody>
          <a:bodyPr/>
          <a:lstStyle/>
          <a:p>
            <a:pPr eaLnBrk="1" hangingPunct="1">
              <a:spcBef>
                <a:spcPct val="0"/>
              </a:spcBef>
              <a:defRPr/>
            </a:pPr>
            <a:r>
              <a:rPr lang="en-US" altLang="en-US">
                <a:solidFill>
                  <a:srgbClr val="FF0000"/>
                </a:solidFill>
              </a:rPr>
              <a:t>The “how” it is done</a:t>
            </a:r>
          </a:p>
          <a:p>
            <a:pPr eaLnBrk="1" hangingPunct="1">
              <a:spcBef>
                <a:spcPct val="0"/>
              </a:spcBef>
              <a:defRPr/>
            </a:pPr>
            <a:endParaRPr lang="en-US" altLang="en-US">
              <a:solidFill>
                <a:srgbClr val="FF0000"/>
              </a:solidFill>
            </a:endParaRPr>
          </a:p>
          <a:p>
            <a:pPr>
              <a:defRPr/>
            </a:pPr>
            <a:r>
              <a:rPr lang="en-ZA">
                <a:solidFill>
                  <a:srgbClr val="FF0000"/>
                </a:solidFill>
              </a:rPr>
              <a:t>Important : </a:t>
            </a:r>
          </a:p>
          <a:p>
            <a:pPr marL="171450" indent="-171450">
              <a:buFontTx/>
              <a:buChar char="-"/>
              <a:defRPr/>
            </a:pPr>
            <a:r>
              <a:rPr lang="en-ZA">
                <a:solidFill>
                  <a:srgbClr val="FF0000"/>
                </a:solidFill>
              </a:rPr>
              <a:t>network of human rights focal points. </a:t>
            </a:r>
          </a:p>
          <a:p>
            <a:pPr marL="171450" indent="-171450">
              <a:buFontTx/>
              <a:buChar char="-"/>
              <a:defRPr/>
            </a:pPr>
            <a:r>
              <a:rPr lang="en-ZA">
                <a:solidFill>
                  <a:srgbClr val="FF0000"/>
                </a:solidFill>
              </a:rPr>
              <a:t>routinized forms of coordination (such as inter-ministerial committees and working groups). </a:t>
            </a:r>
          </a:p>
          <a:p>
            <a:pPr marL="171450" indent="-171450">
              <a:buFontTx/>
              <a:buChar char="-"/>
              <a:defRPr/>
            </a:pPr>
            <a:r>
              <a:rPr lang="en-ZA">
                <a:solidFill>
                  <a:srgbClr val="FF0000"/>
                </a:solidFill>
              </a:rPr>
              <a:t>high visibility and a common intra-governmental understanding of its role. Ministerial-level support, either through a central location within the Executive or through direct participation of Ministers in the NMRF, for example at plenary meetings or draft report validation meetings, should undoubtedly contribute to this.</a:t>
            </a:r>
            <a:endParaRPr lang="en-GB">
              <a:solidFill>
                <a:srgbClr val="FF0000"/>
              </a:solidFill>
            </a:endParaRPr>
          </a:p>
          <a:p>
            <a:pPr marL="171450" indent="-171450" eaLnBrk="1" fontAlgn="auto" hangingPunct="1">
              <a:spcBef>
                <a:spcPts val="0"/>
              </a:spcBef>
              <a:spcAft>
                <a:spcPts val="0"/>
              </a:spcAft>
              <a:buFont typeface="Arial" panose="020B0604020202020204" pitchFamily="34" charset="0"/>
              <a:buChar char="•"/>
              <a:defRPr/>
            </a:pPr>
            <a:endParaRPr lang="fr-CH" b="1">
              <a:solidFill>
                <a:srgbClr val="FF0000"/>
              </a:solidFill>
            </a:endParaRPr>
          </a:p>
          <a:p>
            <a:pPr eaLnBrk="1" fontAlgn="auto" hangingPunct="1">
              <a:spcBef>
                <a:spcPts val="0"/>
              </a:spcBef>
              <a:spcAft>
                <a:spcPts val="0"/>
              </a:spcAft>
              <a:buFont typeface="Arial" panose="020B0604020202020204" pitchFamily="34" charset="0"/>
              <a:buNone/>
              <a:defRPr/>
            </a:pPr>
            <a:r>
              <a:rPr lang="en-GB"/>
              <a:t>In her report to the 28th session of the Human Rights Council, the Special Rapporteur on adequate housing stated that international human rights mechanisms interact primarily with national level governments (A/HRC/28/62, 22 December 2014). She stated that trends toward decentralization and greater responsibilities for local and subnational governments have meant that States’ obligations under international human rights law rely increasingly on implementation by local and subnational government. The Special Rapporteur recommended that States encourage local and subnational level governments to actively participate in all relevant international human rights mechanisms, including treaty body review and complaint procedures, the universal periodic review and special procedures. She also recommended that recommendations emanating from international human rights mechanisms be communicated to local and subnational governments with requests for responses and follow-up action and disseminated to local communities in accessible form. It is therefore important that NMRFs put in place mechanisms of coordination with local and subnational levels of Government, in order to capture efforts undertaken at those levels. </a:t>
            </a:r>
          </a:p>
          <a:p>
            <a:pPr eaLnBrk="1" hangingPunct="1">
              <a:spcBef>
                <a:spcPct val="0"/>
              </a:spcBef>
              <a:defRPr/>
            </a:pPr>
            <a:endParaRPr lang="en-US" altLang="en-US">
              <a:solidFill>
                <a:srgbClr val="FF0000"/>
              </a:solidFill>
            </a:endParaRPr>
          </a:p>
          <a:p>
            <a:pPr eaLnBrk="1" hangingPunct="1">
              <a:spcBef>
                <a:spcPct val="0"/>
              </a:spcBef>
              <a:defRPr/>
            </a:pPr>
            <a:endParaRPr lang="en-US" altLang="en-US">
              <a:solidFill>
                <a:srgbClr val="FF0000"/>
              </a:solidFill>
            </a:endParaRPr>
          </a:p>
        </p:txBody>
      </p:sp>
      <p:sp>
        <p:nvSpPr>
          <p:cNvPr id="32772" name="Slide Number Placeholder 3">
            <a:extLst>
              <a:ext uri="{FF2B5EF4-FFF2-40B4-BE49-F238E27FC236}">
                <a16:creationId xmlns:a16="http://schemas.microsoft.com/office/drawing/2014/main" id="{D914AE60-17DF-7D1C-636F-E6B4869A2C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3C98E4-6CA9-4787-8F67-E9DF0D457C60}"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1AF7AC8-2B37-3572-4AE6-2C8DDAB57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955A764-2E1C-E67F-B9D7-7AA0B4304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rgbClr val="FF0000"/>
              </a:solidFill>
            </a:endParaRPr>
          </a:p>
        </p:txBody>
      </p:sp>
      <p:sp>
        <p:nvSpPr>
          <p:cNvPr id="34820" name="Slide Number Placeholder 3">
            <a:extLst>
              <a:ext uri="{FF2B5EF4-FFF2-40B4-BE49-F238E27FC236}">
                <a16:creationId xmlns:a16="http://schemas.microsoft.com/office/drawing/2014/main" id="{EDB54DCB-A255-A135-58D0-9046C2A37B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DCBB5B-1F46-45A1-8DE5-FFA09B4B700C}"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9A9BB13-3161-495D-35D7-2EFFB9A686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67FC73F-75A8-C6D6-2FB8-F3A562B6D1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rgbClr val="FF0000"/>
              </a:solidFill>
            </a:endParaRPr>
          </a:p>
        </p:txBody>
      </p:sp>
      <p:sp>
        <p:nvSpPr>
          <p:cNvPr id="37892" name="Slide Number Placeholder 3">
            <a:extLst>
              <a:ext uri="{FF2B5EF4-FFF2-40B4-BE49-F238E27FC236}">
                <a16:creationId xmlns:a16="http://schemas.microsoft.com/office/drawing/2014/main" id="{F7FE1C69-51FF-EEDF-F24E-77511EA2CE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1983F3-7E35-48C3-B74C-79E70E259C5D}"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4827A7F-1D2D-6D24-7A69-59FD968DFD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45F1FCB-92B7-C116-502A-2633610FB8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AF61F889-0704-4B29-8A66-1723F07D60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877AFB-9F2E-460D-923D-E7E385B0DC4E}" type="slidenum">
              <a:rPr lang="en-US" altLang="en-US" smtClean="0"/>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ABA2-FF2A-144B-A224-E48A3305F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00D01-7295-4647-BA8F-3710DC6FB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7ADE1-D556-394E-AFFD-7792C8825F6F}"/>
              </a:ext>
            </a:extLst>
          </p:cNvPr>
          <p:cNvSpPr>
            <a:spLocks noGrp="1"/>
          </p:cNvSpPr>
          <p:nvPr>
            <p:ph type="dt" sz="half" idx="10"/>
          </p:nvPr>
        </p:nvSpPr>
        <p:spPr/>
        <p:txBody>
          <a:bodyPr/>
          <a:lstStyle/>
          <a:p>
            <a:fld id="{92562324-866D-7F40-A050-A96C798ABD17}" type="datetime1">
              <a:rPr lang="en-US" smtClean="0"/>
              <a:t>10/1/2025</a:t>
            </a:fld>
            <a:endParaRPr lang="en-US"/>
          </a:p>
        </p:txBody>
      </p:sp>
      <p:sp>
        <p:nvSpPr>
          <p:cNvPr id="5" name="Footer Placeholder 4">
            <a:extLst>
              <a:ext uri="{FF2B5EF4-FFF2-40B4-BE49-F238E27FC236}">
                <a16:creationId xmlns:a16="http://schemas.microsoft.com/office/drawing/2014/main" id="{F8055832-5373-6E44-BF00-4FEB5A056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9BFD-C4E5-E34E-8038-DD026699E150}"/>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12462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60BB-70C6-0945-A005-64ADF0AFB1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32FB4-1CC5-3046-9394-E70EAB15CF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73257-36D5-6441-A56D-02EE10180124}"/>
              </a:ext>
            </a:extLst>
          </p:cNvPr>
          <p:cNvSpPr>
            <a:spLocks noGrp="1"/>
          </p:cNvSpPr>
          <p:nvPr>
            <p:ph type="dt" sz="half" idx="10"/>
          </p:nvPr>
        </p:nvSpPr>
        <p:spPr/>
        <p:txBody>
          <a:bodyPr/>
          <a:lstStyle/>
          <a:p>
            <a:fld id="{B9D5BD12-2448-BD4F-A973-B5FDF6C26227}" type="datetime1">
              <a:rPr lang="en-US" smtClean="0"/>
              <a:t>10/1/2025</a:t>
            </a:fld>
            <a:endParaRPr lang="en-US"/>
          </a:p>
        </p:txBody>
      </p:sp>
      <p:sp>
        <p:nvSpPr>
          <p:cNvPr id="5" name="Footer Placeholder 4">
            <a:extLst>
              <a:ext uri="{FF2B5EF4-FFF2-40B4-BE49-F238E27FC236}">
                <a16:creationId xmlns:a16="http://schemas.microsoft.com/office/drawing/2014/main" id="{1102B954-3135-B140-B392-55B0462DD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5EAD1-7A29-0F47-A490-B195FD4B162D}"/>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00203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B6DD9-8120-A84F-9E78-1DE8AEE5658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91D097-6775-D64A-90E9-FC60ECD3C9FB}"/>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25F1F-C7D6-8E49-AB38-3856D8E2931B}"/>
              </a:ext>
            </a:extLst>
          </p:cNvPr>
          <p:cNvSpPr>
            <a:spLocks noGrp="1"/>
          </p:cNvSpPr>
          <p:nvPr>
            <p:ph type="dt" sz="half" idx="10"/>
          </p:nvPr>
        </p:nvSpPr>
        <p:spPr/>
        <p:txBody>
          <a:bodyPr/>
          <a:lstStyle/>
          <a:p>
            <a:fld id="{039FB1B0-CB20-A548-B56C-530A2A510A47}" type="datetime1">
              <a:rPr lang="en-US" smtClean="0"/>
              <a:t>10/1/2025</a:t>
            </a:fld>
            <a:endParaRPr lang="en-US"/>
          </a:p>
        </p:txBody>
      </p:sp>
      <p:sp>
        <p:nvSpPr>
          <p:cNvPr id="5" name="Footer Placeholder 4">
            <a:extLst>
              <a:ext uri="{FF2B5EF4-FFF2-40B4-BE49-F238E27FC236}">
                <a16:creationId xmlns:a16="http://schemas.microsoft.com/office/drawing/2014/main" id="{078F0A42-4EB2-1543-92DA-1AAB7EBD1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416D1-B3F1-0B47-BB6E-50305AE7384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05778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fr-CH"/>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EA61B786-A861-2041-AE25-7A5917C55D26}" type="datetime1">
              <a:rPr lang="en-US" smtClean="0"/>
              <a:t>10/1/2025</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461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a:t>Click to edit Master title style</a:t>
            </a:r>
            <a:endParaRPr lang="en-US"/>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7E55393A-42A4-1645-BEEA-CFA0C6001711}" type="datetime1">
              <a:rPr lang="en-US" smtClean="0"/>
              <a:t>10/1/2025</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413356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3F54D3DA-F511-2D40-BBEF-6B8B7555A99B}" type="datetime1">
              <a:rPr lang="en-US" smtClean="0"/>
              <a:t>10/1/2025</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210705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a:t>Click to edit Master title style</a:t>
            </a:r>
            <a:endParaRPr lang="en-US"/>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CC0D1074-7EC5-D141-BDC9-750FBC2E12E4}" type="datetime1">
              <a:rPr lang="en-US" smtClean="0"/>
              <a:t>10/1/2025</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58749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96F39CA9-8CA0-2340-8BE6-55F6D9A0FCA1}" type="datetime1">
              <a:rPr lang="en-US" smtClean="0"/>
              <a:t>10/1/2025</a:t>
            </a:fld>
            <a:endParaRPr lang="en-US"/>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86199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a:t>Click to edit Master title style</a:t>
            </a:r>
            <a:endParaRPr lang="en-US"/>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B65A7DEC-CED6-4F4A-B756-FA55EDF53417}" type="datetime1">
              <a:rPr lang="en-US" smtClean="0"/>
              <a:t>10/1/2025</a:t>
            </a:fld>
            <a:endParaRPr 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345999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ACBE4371-E35B-2D4E-B984-BEEB2099D22D}" type="datetime1">
              <a:rPr lang="en-US" smtClean="0"/>
              <a:t>10/1/2025</a:t>
            </a:fld>
            <a:endParaRPr lang="en-US"/>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1870785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20D94CB2-710A-0746-B0AA-5A3695DD897D}" type="datetime1">
              <a:rPr lang="en-US" smtClean="0"/>
              <a:t>10/1/2025</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81296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82C0-89B1-6E49-B01F-3C41BE2C3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ED54C-AF00-5A42-BA1E-500F732C17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D307C-56EB-F442-A50A-8D8E34CEF6A2}"/>
              </a:ext>
            </a:extLst>
          </p:cNvPr>
          <p:cNvSpPr>
            <a:spLocks noGrp="1"/>
          </p:cNvSpPr>
          <p:nvPr>
            <p:ph type="dt" sz="half" idx="10"/>
          </p:nvPr>
        </p:nvSpPr>
        <p:spPr/>
        <p:txBody>
          <a:bodyPr/>
          <a:lstStyle/>
          <a:p>
            <a:fld id="{79590482-2E6D-A446-AB10-8E93612BE5EA}" type="datetime1">
              <a:rPr lang="en-US" smtClean="0"/>
              <a:t>10/1/2025</a:t>
            </a:fld>
            <a:endParaRPr lang="en-US"/>
          </a:p>
        </p:txBody>
      </p:sp>
      <p:sp>
        <p:nvSpPr>
          <p:cNvPr id="5" name="Footer Placeholder 4">
            <a:extLst>
              <a:ext uri="{FF2B5EF4-FFF2-40B4-BE49-F238E27FC236}">
                <a16:creationId xmlns:a16="http://schemas.microsoft.com/office/drawing/2014/main" id="{F9EFE1F9-FD0D-2E45-8FFD-BB62062E2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9D0BB-483E-1C49-9AB5-D8F59AB7ADC3}"/>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602554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1E5DD1D4-7ABA-8349-A993-915D27C06D33}" type="datetime1">
              <a:rPr lang="en-US" smtClean="0"/>
              <a:t>10/1/2025</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27183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a:t>Click to edit Master title style</a:t>
            </a:r>
            <a:endParaRPr lang="en-US"/>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2AE05928-0147-6A46-A5A0-2E3786634657}" type="datetime1">
              <a:rPr lang="en-US" smtClean="0"/>
              <a:t>10/1/2025</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1420134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D5C0E8A0-F233-A14F-BEEB-01898DDF0282}" type="datetime1">
              <a:rPr lang="en-US" smtClean="0"/>
              <a:t>10/1/2025</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05205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1812-C642-F043-8A05-EE69B646DB77}"/>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97712-98BA-314F-923B-A6659C50066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9F9586-9443-CB42-A4E8-F6F460EA2435}"/>
              </a:ext>
            </a:extLst>
          </p:cNvPr>
          <p:cNvSpPr>
            <a:spLocks noGrp="1"/>
          </p:cNvSpPr>
          <p:nvPr>
            <p:ph type="dt" sz="half" idx="10"/>
          </p:nvPr>
        </p:nvSpPr>
        <p:spPr/>
        <p:txBody>
          <a:bodyPr/>
          <a:lstStyle/>
          <a:p>
            <a:fld id="{D8E3BF53-71E0-E143-A3D7-D134082053DA}" type="datetime1">
              <a:rPr lang="en-US" smtClean="0"/>
              <a:t>10/1/2025</a:t>
            </a:fld>
            <a:endParaRPr lang="en-US"/>
          </a:p>
        </p:txBody>
      </p:sp>
      <p:sp>
        <p:nvSpPr>
          <p:cNvPr id="5" name="Footer Placeholder 4">
            <a:extLst>
              <a:ext uri="{FF2B5EF4-FFF2-40B4-BE49-F238E27FC236}">
                <a16:creationId xmlns:a16="http://schemas.microsoft.com/office/drawing/2014/main" id="{98CE6962-49FD-6741-A907-7E7515EB4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9E460-F0EE-2C48-8D6F-6C30EA9AB4B7}"/>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46042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4818-71D6-5F4F-9A9D-FF19EB52D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64431-256A-1748-BC5B-C41193D322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D67721-805B-E146-B46D-B48C3E9C61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BBA08B-01AE-2D4E-A93C-C94052026092}"/>
              </a:ext>
            </a:extLst>
          </p:cNvPr>
          <p:cNvSpPr>
            <a:spLocks noGrp="1"/>
          </p:cNvSpPr>
          <p:nvPr>
            <p:ph type="dt" sz="half" idx="10"/>
          </p:nvPr>
        </p:nvSpPr>
        <p:spPr/>
        <p:txBody>
          <a:bodyPr/>
          <a:lstStyle/>
          <a:p>
            <a:fld id="{955AA992-6993-F349-A11E-CBCA1F8CFEDD}" type="datetime1">
              <a:rPr lang="en-US" smtClean="0"/>
              <a:t>10/1/2025</a:t>
            </a:fld>
            <a:endParaRPr lang="en-US"/>
          </a:p>
        </p:txBody>
      </p:sp>
      <p:sp>
        <p:nvSpPr>
          <p:cNvPr id="6" name="Footer Placeholder 5">
            <a:extLst>
              <a:ext uri="{FF2B5EF4-FFF2-40B4-BE49-F238E27FC236}">
                <a16:creationId xmlns:a16="http://schemas.microsoft.com/office/drawing/2014/main" id="{4ACD6E5B-596B-4444-A31C-08CBB6DD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CFBC9-1B12-1D47-A41C-EC333A3F6C35}"/>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60762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13B2-982F-E346-9C67-2F00C560534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89C94C-1100-BD4B-BDAF-C60FEB10F98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275C7E-10AA-CD4D-9501-4C9C07A962BA}"/>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6AC7E-1F03-CC4B-AD1B-CC46FA18231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C5E013-DFB0-0844-8893-64EC46B4D879}"/>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39309-4274-1E41-8034-DF4CA1818DC8}"/>
              </a:ext>
            </a:extLst>
          </p:cNvPr>
          <p:cNvSpPr>
            <a:spLocks noGrp="1"/>
          </p:cNvSpPr>
          <p:nvPr>
            <p:ph type="dt" sz="half" idx="10"/>
          </p:nvPr>
        </p:nvSpPr>
        <p:spPr/>
        <p:txBody>
          <a:bodyPr/>
          <a:lstStyle/>
          <a:p>
            <a:fld id="{51D2FCE8-1A85-1047-9BE5-EBC70B48DCF2}" type="datetime1">
              <a:rPr lang="en-US" smtClean="0"/>
              <a:t>10/1/2025</a:t>
            </a:fld>
            <a:endParaRPr lang="en-US"/>
          </a:p>
        </p:txBody>
      </p:sp>
      <p:sp>
        <p:nvSpPr>
          <p:cNvPr id="8" name="Footer Placeholder 7">
            <a:extLst>
              <a:ext uri="{FF2B5EF4-FFF2-40B4-BE49-F238E27FC236}">
                <a16:creationId xmlns:a16="http://schemas.microsoft.com/office/drawing/2014/main" id="{21C30428-FB32-B94A-A451-E43B4E2DC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BC194-DA77-0A49-A8B4-6E81EA67FF90}"/>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50717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7376-CCC2-9E41-8E24-736B1FDA8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E6CA1-96C9-0146-A540-135883D63141}"/>
              </a:ext>
            </a:extLst>
          </p:cNvPr>
          <p:cNvSpPr>
            <a:spLocks noGrp="1"/>
          </p:cNvSpPr>
          <p:nvPr>
            <p:ph type="dt" sz="half" idx="10"/>
          </p:nvPr>
        </p:nvSpPr>
        <p:spPr/>
        <p:txBody>
          <a:bodyPr/>
          <a:lstStyle/>
          <a:p>
            <a:fld id="{083A906D-D3BD-3C4B-900E-1128AD363C16}" type="datetime1">
              <a:rPr lang="en-US" smtClean="0"/>
              <a:t>10/1/2025</a:t>
            </a:fld>
            <a:endParaRPr lang="en-US"/>
          </a:p>
        </p:txBody>
      </p:sp>
      <p:sp>
        <p:nvSpPr>
          <p:cNvPr id="4" name="Footer Placeholder 3">
            <a:extLst>
              <a:ext uri="{FF2B5EF4-FFF2-40B4-BE49-F238E27FC236}">
                <a16:creationId xmlns:a16="http://schemas.microsoft.com/office/drawing/2014/main" id="{4A22E262-6986-D949-8C1D-83D3EECBDE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92CC8-2D4E-5F4B-A96F-9BDCC1DB00EE}"/>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193127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5DD1A-7D56-6042-B89D-23CB545976C5}"/>
              </a:ext>
            </a:extLst>
          </p:cNvPr>
          <p:cNvSpPr>
            <a:spLocks noGrp="1"/>
          </p:cNvSpPr>
          <p:nvPr>
            <p:ph type="dt" sz="half" idx="10"/>
          </p:nvPr>
        </p:nvSpPr>
        <p:spPr/>
        <p:txBody>
          <a:bodyPr/>
          <a:lstStyle/>
          <a:p>
            <a:fld id="{1848F3AA-FD77-F74F-B8C8-CB6B0CA32DA1}" type="datetime1">
              <a:rPr lang="en-US" smtClean="0"/>
              <a:t>10/1/2025</a:t>
            </a:fld>
            <a:endParaRPr lang="en-US"/>
          </a:p>
        </p:txBody>
      </p:sp>
      <p:sp>
        <p:nvSpPr>
          <p:cNvPr id="3" name="Footer Placeholder 2">
            <a:extLst>
              <a:ext uri="{FF2B5EF4-FFF2-40B4-BE49-F238E27FC236}">
                <a16:creationId xmlns:a16="http://schemas.microsoft.com/office/drawing/2014/main" id="{4AEB11CC-E70E-FF41-A019-550C911779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F35DFB-E409-4746-BE92-831DB113711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9019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787A-98C0-7F4B-913A-40959D7EA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D49D7-A5B1-F143-809B-4B5B9CA08D1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A8A037-3BE8-DE40-B853-ACD608186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4FC053-D244-E74C-858C-A47213184401}"/>
              </a:ext>
            </a:extLst>
          </p:cNvPr>
          <p:cNvSpPr>
            <a:spLocks noGrp="1"/>
          </p:cNvSpPr>
          <p:nvPr>
            <p:ph type="dt" sz="half" idx="10"/>
          </p:nvPr>
        </p:nvSpPr>
        <p:spPr/>
        <p:txBody>
          <a:bodyPr/>
          <a:lstStyle/>
          <a:p>
            <a:fld id="{F33CA22A-B579-CC45-B783-86D8B6B02386}" type="datetime1">
              <a:rPr lang="en-US" smtClean="0"/>
              <a:t>10/1/2025</a:t>
            </a:fld>
            <a:endParaRPr lang="en-US"/>
          </a:p>
        </p:txBody>
      </p:sp>
      <p:sp>
        <p:nvSpPr>
          <p:cNvPr id="6" name="Footer Placeholder 5">
            <a:extLst>
              <a:ext uri="{FF2B5EF4-FFF2-40B4-BE49-F238E27FC236}">
                <a16:creationId xmlns:a16="http://schemas.microsoft.com/office/drawing/2014/main" id="{21F7D871-F815-294E-A52C-ADDF458A5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7B41F-0F54-3949-BC57-1FA00490145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2137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B4FF-F33F-1C48-B408-D2DFF6C5A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1F6B68-D664-6740-A98F-A4A8351A9F39}"/>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38C911-3C35-F34A-A38F-00A41F47C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088CA4-6BF5-304C-AAF0-67EA6CE4337F}"/>
              </a:ext>
            </a:extLst>
          </p:cNvPr>
          <p:cNvSpPr>
            <a:spLocks noGrp="1"/>
          </p:cNvSpPr>
          <p:nvPr>
            <p:ph type="dt" sz="half" idx="10"/>
          </p:nvPr>
        </p:nvSpPr>
        <p:spPr/>
        <p:txBody>
          <a:bodyPr/>
          <a:lstStyle/>
          <a:p>
            <a:fld id="{01D06033-DAEA-D54F-AE94-0F281F312209}" type="datetime1">
              <a:rPr lang="en-US" smtClean="0"/>
              <a:t>10/1/2025</a:t>
            </a:fld>
            <a:endParaRPr lang="en-US"/>
          </a:p>
        </p:txBody>
      </p:sp>
      <p:sp>
        <p:nvSpPr>
          <p:cNvPr id="6" name="Footer Placeholder 5">
            <a:extLst>
              <a:ext uri="{FF2B5EF4-FFF2-40B4-BE49-F238E27FC236}">
                <a16:creationId xmlns:a16="http://schemas.microsoft.com/office/drawing/2014/main" id="{A2AB4BBF-B655-464E-BDD5-73544717D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40D55-48B2-244E-AF2E-3FC762D3CDAE}"/>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31615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42ADE-FF0D-C446-A3CF-8E8207D9F5C5}"/>
              </a:ext>
            </a:extLst>
          </p:cNvPr>
          <p:cNvSpPr>
            <a:spLocks noGrp="1"/>
          </p:cNvSpPr>
          <p:nvPr>
            <p:ph type="title"/>
          </p:nvPr>
        </p:nvSpPr>
        <p:spPr>
          <a:xfrm>
            <a:off x="838200" y="92534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0C3B24-9331-A34F-B9B6-217EE98F1693}"/>
              </a:ext>
            </a:extLst>
          </p:cNvPr>
          <p:cNvSpPr>
            <a:spLocks noGrp="1"/>
          </p:cNvSpPr>
          <p:nvPr>
            <p:ph type="body" idx="1"/>
          </p:nvPr>
        </p:nvSpPr>
        <p:spPr>
          <a:xfrm>
            <a:off x="838200" y="2385846"/>
            <a:ext cx="10515600" cy="38138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C64E2-1815-874A-99A1-3974B1D329C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utura Std Light" panose="020B0602020204020303" pitchFamily="34" charset="-79"/>
              </a:defRPr>
            </a:lvl1pPr>
          </a:lstStyle>
          <a:p>
            <a:fld id="{87F0BD68-5720-CB47-9EE0-612ADB29C427}" type="datetime1">
              <a:rPr lang="en-US" smtClean="0"/>
              <a:t>10/1/2025</a:t>
            </a:fld>
            <a:endParaRPr lang="en-US"/>
          </a:p>
        </p:txBody>
      </p:sp>
      <p:sp>
        <p:nvSpPr>
          <p:cNvPr id="5" name="Footer Placeholder 4">
            <a:extLst>
              <a:ext uri="{FF2B5EF4-FFF2-40B4-BE49-F238E27FC236}">
                <a16:creationId xmlns:a16="http://schemas.microsoft.com/office/drawing/2014/main" id="{F0537F1A-098C-A048-BF3D-D8D39F8C5F1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utura Std Light" panose="020B0602020204020303" pitchFamily="34" charset="-79"/>
              </a:defRPr>
            </a:lvl1pPr>
          </a:lstStyle>
          <a:p>
            <a:endParaRPr lang="en-US"/>
          </a:p>
        </p:txBody>
      </p:sp>
      <p:sp>
        <p:nvSpPr>
          <p:cNvPr id="6" name="Slide Number Placeholder 5">
            <a:extLst>
              <a:ext uri="{FF2B5EF4-FFF2-40B4-BE49-F238E27FC236}">
                <a16:creationId xmlns:a16="http://schemas.microsoft.com/office/drawing/2014/main" id="{71FEA860-C7D2-0445-AFA9-6784A131498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utura Std Light" panose="020B0602020204020303" pitchFamily="34" charset="-79"/>
              </a:defRPr>
            </a:lvl1pPr>
          </a:lstStyle>
          <a:p>
            <a:fld id="{4C65FC49-FEF7-454A-8F0C-B80C011791EF}" type="slidenum">
              <a:rPr lang="en-US" smtClean="0"/>
              <a:pPr/>
              <a:t>‹#›</a:t>
            </a:fld>
            <a:endParaRPr lang="en-US"/>
          </a:p>
        </p:txBody>
      </p:sp>
      <p:pic>
        <p:nvPicPr>
          <p:cNvPr id="7" name="Picture 6" descr="Office_logo_EN_blue_small_600px.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4995" y="4"/>
            <a:ext cx="1759808" cy="806579"/>
          </a:xfrm>
          <a:prstGeom prst="rect">
            <a:avLst/>
          </a:prstGeom>
        </p:spPr>
      </p:pic>
      <p:cxnSp>
        <p:nvCxnSpPr>
          <p:cNvPr id="9" name="Straight Connector 8"/>
          <p:cNvCxnSpPr/>
          <p:nvPr userDrawn="1"/>
        </p:nvCxnSpPr>
        <p:spPr>
          <a:xfrm flipV="1">
            <a:off x="949611" y="787905"/>
            <a:ext cx="10404191" cy="186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34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320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nrtd.ohchr.org/en/"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pcommreports.ohchr.org/" TargetMode="External"/><Relationship Id="rId5" Type="http://schemas.openxmlformats.org/officeDocument/2006/relationships/hyperlink" Target="http://juris.ohchr.org/" TargetMode="External"/><Relationship Id="rId4" Type="http://schemas.openxmlformats.org/officeDocument/2006/relationships/hyperlink" Target="http://uhri.ohchr.org/e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hyperlink" Target="http://www.ohchr.org/EN/HRBodies/UPR/Pages/CyclesUPR.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ohchr-tbcbp@u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923141"/>
            <a:ext cx="10686075" cy="1689643"/>
          </a:xfrm>
        </p:spPr>
        <p:txBody>
          <a:bodyPr>
            <a:noAutofit/>
          </a:bodyPr>
          <a:lstStyle/>
          <a:p>
            <a:pPr algn="l"/>
            <a:r>
              <a:rPr lang="en-US" sz="4000" b="1">
                <a:solidFill>
                  <a:schemeClr val="bg1"/>
                </a:solidFill>
                <a:latin typeface="Futura Std Book" panose="020B0402020204020303" pitchFamily="34" charset="0"/>
              </a:rPr>
              <a:t>National Mechanisms for </a:t>
            </a:r>
            <a:br>
              <a:rPr lang="en-US" sz="4000" b="1">
                <a:solidFill>
                  <a:schemeClr val="bg1"/>
                </a:solidFill>
                <a:latin typeface="Futura Std Book" panose="020B0402020204020303" pitchFamily="34" charset="0"/>
              </a:rPr>
            </a:br>
            <a:r>
              <a:rPr lang="en-US" sz="4000" b="1">
                <a:solidFill>
                  <a:schemeClr val="bg1"/>
                </a:solidFill>
                <a:latin typeface="Futura Std Book" panose="020B0402020204020303" pitchFamily="34" charset="0"/>
              </a:rPr>
              <a:t>Implementation, Reporting and Follow-up (NMIRFs)</a:t>
            </a:r>
          </a:p>
        </p:txBody>
      </p:sp>
      <p:pic>
        <p:nvPicPr>
          <p:cNvPr id="8" name="Picture 7">
            <a:extLst>
              <a:ext uri="{FF2B5EF4-FFF2-40B4-BE49-F238E27FC236}">
                <a16:creationId xmlns:a16="http://schemas.microsoft.com/office/drawing/2014/main" id="{A7878FB1-EF65-7744-9F93-0DFB5CB94A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684" t="17245" r="6601" b="15152"/>
          <a:stretch/>
        </p:blipFill>
        <p:spPr>
          <a:xfrm>
            <a:off x="766121" y="388291"/>
            <a:ext cx="2828851" cy="1038419"/>
          </a:xfrm>
          <a:prstGeom prst="rect">
            <a:avLst/>
          </a:prstGeom>
        </p:spPr>
      </p:pic>
      <p:sp>
        <p:nvSpPr>
          <p:cNvPr id="4" name="Subtitle 2"/>
          <p:cNvSpPr>
            <a:spLocks noGrp="1"/>
          </p:cNvSpPr>
          <p:nvPr>
            <p:ph type="subTitle" idx="1"/>
          </p:nvPr>
        </p:nvSpPr>
        <p:spPr>
          <a:xfrm>
            <a:off x="766121" y="4109214"/>
            <a:ext cx="9144000" cy="2051556"/>
          </a:xfrm>
        </p:spPr>
        <p:txBody>
          <a:bodyPr vert="horz" lIns="91440" tIns="45720" rIns="91440" bIns="45720" rtlCol="0" anchor="t">
            <a:normAutofit/>
          </a:bodyPr>
          <a:lstStyle/>
          <a:p>
            <a:pPr algn="l"/>
            <a:endParaRPr lang="en-US" sz="2800" b="1" dirty="0">
              <a:solidFill>
                <a:schemeClr val="bg1"/>
              </a:solidFill>
              <a:cs typeface="Futura Std Light"/>
            </a:endParaRPr>
          </a:p>
          <a:p>
            <a:pPr algn="l"/>
            <a:r>
              <a:rPr lang="en-US" sz="2800" b="1" dirty="0">
                <a:solidFill>
                  <a:schemeClr val="bg1"/>
                </a:solidFill>
                <a:cs typeface="Futura Std Light"/>
              </a:rPr>
              <a:t>Capacity Building Programme</a:t>
            </a:r>
          </a:p>
          <a:p>
            <a:pPr algn="l"/>
            <a:r>
              <a:rPr lang="en-CH" sz="2800" b="1" dirty="0">
                <a:solidFill>
                  <a:schemeClr val="bg1"/>
                </a:solidFill>
              </a:rPr>
              <a:t>September</a:t>
            </a:r>
            <a:r>
              <a:rPr lang="en-GB" sz="2800" b="1" dirty="0">
                <a:solidFill>
                  <a:schemeClr val="bg1"/>
                </a:solidFill>
              </a:rPr>
              <a:t> 202</a:t>
            </a:r>
            <a:r>
              <a:rPr lang="en-CH" sz="2800" b="1" dirty="0">
                <a:solidFill>
                  <a:schemeClr val="bg1"/>
                </a:solidFill>
              </a:rPr>
              <a:t>5</a:t>
            </a:r>
            <a:endParaRPr lang="en-GB" sz="2800" b="1" dirty="0">
              <a:solidFill>
                <a:schemeClr val="bg1"/>
              </a:solidFill>
            </a:endParaRPr>
          </a:p>
        </p:txBody>
      </p:sp>
    </p:spTree>
    <p:extLst>
      <p:ext uri="{BB962C8B-B14F-4D97-AF65-F5344CB8AC3E}">
        <p14:creationId xmlns:p14="http://schemas.microsoft.com/office/powerpoint/2010/main" val="290307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A4D6CC8-6072-E297-7B1A-B12A3162AA2F}"/>
              </a:ext>
            </a:extLst>
          </p:cNvPr>
          <p:cNvSpPr>
            <a:spLocks noGrp="1"/>
          </p:cNvSpPr>
          <p:nvPr>
            <p:ph type="title"/>
          </p:nvPr>
        </p:nvSpPr>
        <p:spPr>
          <a:xfrm>
            <a:off x="954204" y="996155"/>
            <a:ext cx="6134493" cy="922337"/>
          </a:xfrm>
        </p:spPr>
        <p:txBody>
          <a:bodyPr>
            <a:normAutofit fontScale="90000"/>
          </a:bodyPr>
          <a:lstStyle/>
          <a:p>
            <a:r>
              <a:rPr lang="en-US"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Coordination and consultation capacity- OHCHR tools</a:t>
            </a:r>
            <a:br>
              <a:rPr lang="en-GB"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rPr>
            </a:br>
            <a:endParaRPr lang="en-GB"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5843" name="Rectangle 5">
            <a:extLst>
              <a:ext uri="{FF2B5EF4-FFF2-40B4-BE49-F238E27FC236}">
                <a16:creationId xmlns:a16="http://schemas.microsoft.com/office/drawing/2014/main" id="{3EE41EF4-2C62-2D15-F930-A719BEF9C8B1}"/>
              </a:ext>
            </a:extLst>
          </p:cNvPr>
          <p:cNvSpPr>
            <a:spLocks noChangeArrowheads="1"/>
          </p:cNvSpPr>
          <p:nvPr/>
        </p:nvSpPr>
        <p:spPr bwMode="auto">
          <a:xfrm>
            <a:off x="7783630" y="3440113"/>
            <a:ext cx="1762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1000"/>
              <a:t>Human Rights: Handbook for Parliamentarians</a:t>
            </a:r>
          </a:p>
          <a:p>
            <a:pPr>
              <a:spcBef>
                <a:spcPct val="0"/>
              </a:spcBef>
              <a:buClrTx/>
              <a:buFontTx/>
              <a:buNone/>
            </a:pPr>
            <a:r>
              <a:rPr lang="en-US" altLang="en-US" sz="1000"/>
              <a:t>-published jointly with the Inter-Parliamentary Union</a:t>
            </a:r>
            <a:endParaRPr lang="en-GB" altLang="en-US" sz="1000"/>
          </a:p>
        </p:txBody>
      </p:sp>
      <p:pic>
        <p:nvPicPr>
          <p:cNvPr id="35844" name="Picture 6">
            <a:extLst>
              <a:ext uri="{FF2B5EF4-FFF2-40B4-BE49-F238E27FC236}">
                <a16:creationId xmlns:a16="http://schemas.microsoft.com/office/drawing/2014/main" id="{4A406C95-FB88-C095-EBE2-46192B14F9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1892" y="1662112"/>
            <a:ext cx="133667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Content Placeholder 3">
            <a:extLst>
              <a:ext uri="{FF2B5EF4-FFF2-40B4-BE49-F238E27FC236}">
                <a16:creationId xmlns:a16="http://schemas.microsoft.com/office/drawing/2014/main" id="{54E5C79C-89A6-14E5-D921-7BA177F854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32025" y="1924049"/>
            <a:ext cx="4025900" cy="3222625"/>
          </a:xfrm>
        </p:spPr>
      </p:pic>
      <p:sp>
        <p:nvSpPr>
          <p:cNvPr id="35846" name="Rectangle 2">
            <a:extLst>
              <a:ext uri="{FF2B5EF4-FFF2-40B4-BE49-F238E27FC236}">
                <a16:creationId xmlns:a16="http://schemas.microsoft.com/office/drawing/2014/main" id="{EDEE117D-AE47-14D6-0397-995A83AC5B5D}"/>
              </a:ext>
            </a:extLst>
          </p:cNvPr>
          <p:cNvSpPr>
            <a:spLocks noChangeArrowheads="1"/>
          </p:cNvSpPr>
          <p:nvPr/>
        </p:nvSpPr>
        <p:spPr bwMode="auto">
          <a:xfrm>
            <a:off x="9545755" y="3535362"/>
            <a:ext cx="20462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SG" altLang="en-US" sz="1000">
                <a:solidFill>
                  <a:srgbClr val="000000"/>
                </a:solidFill>
              </a:rPr>
              <a:t>Working with the United Nations Human Rights Programme: A Handbook for Civil Society</a:t>
            </a:r>
            <a:endParaRPr lang="en-SG" altLang="en-US" sz="1000"/>
          </a:p>
        </p:txBody>
      </p:sp>
      <p:pic>
        <p:nvPicPr>
          <p:cNvPr id="35847" name="Picture 6">
            <a:extLst>
              <a:ext uri="{FF2B5EF4-FFF2-40B4-BE49-F238E27FC236}">
                <a16:creationId xmlns:a16="http://schemas.microsoft.com/office/drawing/2014/main" id="{A1B5D7EF-8C07-D81C-916A-7C539A9E3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4654" y="1658938"/>
            <a:ext cx="1422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13">
            <a:extLst>
              <a:ext uri="{FF2B5EF4-FFF2-40B4-BE49-F238E27FC236}">
                <a16:creationId xmlns:a16="http://schemas.microsoft.com/office/drawing/2014/main" id="{E526B39A-54DE-C74D-42F5-8F8CEAD9466F}"/>
              </a:ext>
            </a:extLst>
          </p:cNvPr>
          <p:cNvSpPr>
            <a:spLocks noChangeArrowheads="1"/>
          </p:cNvSpPr>
          <p:nvPr/>
        </p:nvSpPr>
        <p:spPr bwMode="auto">
          <a:xfrm>
            <a:off x="2150327" y="5304376"/>
            <a:ext cx="38639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SG" altLang="en-US" sz="1000" b="1">
                <a:solidFill>
                  <a:srgbClr val="000000"/>
                </a:solidFill>
              </a:rPr>
              <a:t>Webcasting</a:t>
            </a:r>
            <a:r>
              <a:rPr lang="en-SG" altLang="en-US" sz="1000">
                <a:solidFill>
                  <a:srgbClr val="000000"/>
                </a:solidFill>
              </a:rPr>
              <a:t> of sessions (TBs/UPR), e.g. “public viewing” combined with possibly a panel discussion between State and civil society</a:t>
            </a:r>
            <a:endParaRPr lang="en-SG" altLang="en-US" sz="1000"/>
          </a:p>
        </p:txBody>
      </p:sp>
      <p:pic>
        <p:nvPicPr>
          <p:cNvPr id="35849" name="Picture 10">
            <a:extLst>
              <a:ext uri="{FF2B5EF4-FFF2-40B4-BE49-F238E27FC236}">
                <a16:creationId xmlns:a16="http://schemas.microsoft.com/office/drawing/2014/main" id="{D36CAB3B-4299-6B1C-86EF-0699A8277D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0941" y="4348163"/>
            <a:ext cx="935038"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1">
            <a:extLst>
              <a:ext uri="{FF2B5EF4-FFF2-40B4-BE49-F238E27FC236}">
                <a16:creationId xmlns:a16="http://schemas.microsoft.com/office/drawing/2014/main" id="{B21497A7-1A44-5071-C85B-74C585068B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4654" y="4313237"/>
            <a:ext cx="957262"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Rectangle 21">
            <a:extLst>
              <a:ext uri="{FF2B5EF4-FFF2-40B4-BE49-F238E27FC236}">
                <a16:creationId xmlns:a16="http://schemas.microsoft.com/office/drawing/2014/main" id="{D410BA8B-A397-531C-A2CE-8C5EB8845C9D}"/>
              </a:ext>
            </a:extLst>
          </p:cNvPr>
          <p:cNvSpPr>
            <a:spLocks noChangeArrowheads="1"/>
          </p:cNvSpPr>
          <p:nvPr/>
        </p:nvSpPr>
        <p:spPr bwMode="auto">
          <a:xfrm>
            <a:off x="9545755" y="5127626"/>
            <a:ext cx="17097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SG" altLang="en-US" sz="1800"/>
              <a:t> </a:t>
            </a:r>
          </a:p>
          <a:p>
            <a:pPr>
              <a:spcBef>
                <a:spcPct val="0"/>
              </a:spcBef>
              <a:buClrTx/>
              <a:buFontTx/>
              <a:buNone/>
            </a:pPr>
            <a:endParaRPr lang="en-SG" altLang="en-US" sz="1800"/>
          </a:p>
          <a:p>
            <a:pPr>
              <a:spcBef>
                <a:spcPct val="0"/>
              </a:spcBef>
              <a:buClrTx/>
              <a:buFontTx/>
              <a:buNone/>
            </a:pPr>
            <a:r>
              <a:rPr lang="en-SG" altLang="en-US" sz="1000"/>
              <a:t>Civil Society Space and the United Nations Human Rights System</a:t>
            </a:r>
          </a:p>
        </p:txBody>
      </p:sp>
      <p:sp>
        <p:nvSpPr>
          <p:cNvPr id="35852" name="Rectangle 14">
            <a:extLst>
              <a:ext uri="{FF2B5EF4-FFF2-40B4-BE49-F238E27FC236}">
                <a16:creationId xmlns:a16="http://schemas.microsoft.com/office/drawing/2014/main" id="{38ED6D02-A411-1037-2A4F-B0D44898E5B0}"/>
              </a:ext>
            </a:extLst>
          </p:cNvPr>
          <p:cNvSpPr>
            <a:spLocks noChangeArrowheads="1"/>
          </p:cNvSpPr>
          <p:nvPr/>
        </p:nvSpPr>
        <p:spPr bwMode="auto">
          <a:xfrm>
            <a:off x="7783630" y="5681662"/>
            <a:ext cx="1709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SG" altLang="en-US" sz="1000"/>
              <a:t>How to Follow Up on United Nations Human Rights Recommendations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5792AF82-2E7F-DE31-CEA7-3F7660053FE7}"/>
              </a:ext>
            </a:extLst>
          </p:cNvPr>
          <p:cNvSpPr>
            <a:spLocks noGrp="1"/>
          </p:cNvSpPr>
          <p:nvPr>
            <p:ph type="title"/>
          </p:nvPr>
        </p:nvSpPr>
        <p:spPr>
          <a:xfrm>
            <a:off x="973459" y="982750"/>
            <a:ext cx="7566025" cy="944562"/>
          </a:xfrm>
        </p:spPr>
        <p:txBody>
          <a:bodyPr/>
          <a:lstStyle/>
          <a:p>
            <a:pPr eaLnBrk="1" hangingPunct="1"/>
            <a:r>
              <a:rPr lang="fr-FR"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Information management </a:t>
            </a:r>
            <a:r>
              <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capacity</a:t>
            </a:r>
          </a:p>
        </p:txBody>
      </p:sp>
      <p:sp>
        <p:nvSpPr>
          <p:cNvPr id="7171" name="Espace réservé du contenu 2">
            <a:extLst>
              <a:ext uri="{FF2B5EF4-FFF2-40B4-BE49-F238E27FC236}">
                <a16:creationId xmlns:a16="http://schemas.microsoft.com/office/drawing/2014/main" id="{F3E32C6B-7AFA-5264-DC30-EC616081CE92}"/>
              </a:ext>
            </a:extLst>
          </p:cNvPr>
          <p:cNvSpPr>
            <a:spLocks noGrp="1"/>
          </p:cNvSpPr>
          <p:nvPr>
            <p:ph idx="1"/>
          </p:nvPr>
        </p:nvSpPr>
        <p:spPr>
          <a:xfrm>
            <a:off x="973458" y="2000032"/>
            <a:ext cx="10217455" cy="5389562"/>
          </a:xfrm>
        </p:spPr>
        <p:txBody>
          <a:bodyPr/>
          <a:lstStyle/>
          <a:p>
            <a:pPr marL="0" indent="0">
              <a:buNone/>
              <a:defRPr/>
            </a:pPr>
            <a:r>
              <a:rPr lang="en-GB" sz="2000" b="1">
                <a:solidFill>
                  <a:schemeClr val="tx2"/>
                </a:solidFill>
              </a:rPr>
              <a:t>The capacity to</a:t>
            </a:r>
          </a:p>
          <a:p>
            <a:pPr>
              <a:buClr>
                <a:schemeClr val="accent1"/>
              </a:buClr>
              <a:defRPr/>
            </a:pPr>
            <a:endParaRPr lang="en-GB" sz="1000"/>
          </a:p>
          <a:p>
            <a:pPr>
              <a:buClr>
                <a:schemeClr val="accent1"/>
              </a:buClr>
              <a:defRPr/>
            </a:pPr>
            <a:r>
              <a:rPr lang="en-GB" sz="2000" b="1"/>
              <a:t>track the issuance of recommendations </a:t>
            </a:r>
            <a:r>
              <a:rPr lang="en-GB" sz="2000"/>
              <a:t>and </a:t>
            </a:r>
            <a:r>
              <a:rPr lang="en-GB" sz="2000" b="1"/>
              <a:t>decisions </a:t>
            </a:r>
            <a:r>
              <a:rPr lang="en-GB" sz="2000"/>
              <a:t>by the international and regional human rights mechanisms</a:t>
            </a:r>
          </a:p>
          <a:p>
            <a:pPr>
              <a:buClr>
                <a:schemeClr val="accent1"/>
              </a:buClr>
              <a:defRPr/>
            </a:pPr>
            <a:r>
              <a:rPr lang="en-GB" sz="2000" b="1"/>
              <a:t>systematically capture and thematically cluster (including against SDGs) these recommendations</a:t>
            </a:r>
            <a:endParaRPr lang="en-GB" sz="2000"/>
          </a:p>
          <a:p>
            <a:pPr>
              <a:buClr>
                <a:schemeClr val="accent1"/>
              </a:buClr>
              <a:defRPr/>
            </a:pPr>
            <a:r>
              <a:rPr lang="en-GB" sz="2000" b="1"/>
              <a:t>identify responsible Government Ministries and/or agencies </a:t>
            </a:r>
            <a:r>
              <a:rPr lang="en-GB" sz="2000"/>
              <a:t>for their</a:t>
            </a:r>
            <a:r>
              <a:rPr lang="en-GB" sz="2000" b="1"/>
              <a:t> implementation</a:t>
            </a:r>
          </a:p>
          <a:p>
            <a:pPr>
              <a:buClr>
                <a:schemeClr val="accent1"/>
              </a:buClr>
              <a:defRPr/>
            </a:pPr>
            <a:r>
              <a:rPr lang="en-GB" sz="2000" b="1"/>
              <a:t>develop implementation plans</a:t>
            </a:r>
            <a:r>
              <a:rPr lang="en-GB" sz="2000"/>
              <a:t>, </a:t>
            </a:r>
            <a:r>
              <a:rPr lang="en-GB" sz="2000" b="1"/>
              <a:t>which can feed into other national policies and plans, </a:t>
            </a:r>
            <a:r>
              <a:rPr lang="en-GB" sz="2000"/>
              <a:t>including timelines, with relevant Ministries to facilitate such implementation, and indicators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FB97E2B-AD45-0733-8CD2-5B50D27F042B}"/>
              </a:ext>
            </a:extLst>
          </p:cNvPr>
          <p:cNvSpPr>
            <a:spLocks noGrp="1"/>
          </p:cNvSpPr>
          <p:nvPr>
            <p:ph type="title"/>
          </p:nvPr>
        </p:nvSpPr>
        <p:spPr>
          <a:xfrm>
            <a:off x="791582" y="1168503"/>
            <a:ext cx="8567737" cy="539750"/>
          </a:xfrm>
        </p:spPr>
        <p:txBody>
          <a:bodyPr>
            <a:normAutofit fontScale="90000"/>
          </a:bodyPr>
          <a:lstStyle/>
          <a:p>
            <a:r>
              <a:rPr lang="en-SG"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Information Management Capacity- OHCHR tools</a:t>
            </a:r>
            <a:br>
              <a:rPr lang="en-SG" altLang="en-US" sz="2400">
                <a:solidFill>
                  <a:schemeClr val="accent1"/>
                </a:solidFill>
                <a:latin typeface="Arial" panose="020B0604020202020204" pitchFamily="34" charset="0"/>
                <a:ea typeface="ＭＳ Ｐゴシック" panose="020B0600070205080204" pitchFamily="34" charset="-128"/>
                <a:cs typeface="Arial" panose="020B0604020202020204" pitchFamily="34" charset="0"/>
              </a:rPr>
            </a:br>
            <a:br>
              <a:rPr lang="en-SG" altLang="en-US" sz="2400">
                <a:solidFill>
                  <a:schemeClr val="accent1"/>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16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Rectangle 2">
            <a:extLst>
              <a:ext uri="{FF2B5EF4-FFF2-40B4-BE49-F238E27FC236}">
                <a16:creationId xmlns:a16="http://schemas.microsoft.com/office/drawing/2014/main" id="{6FED6BFA-E7BA-EFB2-F9AE-496467AE66AA}"/>
              </a:ext>
            </a:extLst>
          </p:cNvPr>
          <p:cNvSpPr/>
          <p:nvPr/>
        </p:nvSpPr>
        <p:spPr>
          <a:xfrm>
            <a:off x="6936456" y="4614860"/>
            <a:ext cx="3767895" cy="1100301"/>
          </a:xfrm>
          <a:prstGeom prst="rect">
            <a:avLst/>
          </a:prstGeom>
        </p:spPr>
        <p:txBody>
          <a:bodyPr wrap="square">
            <a:spAutoFit/>
          </a:bodyPr>
          <a:lstStyle/>
          <a:p>
            <a:pPr>
              <a:defRPr/>
            </a:pPr>
            <a:r>
              <a:rPr lang="en-GB" altLang="en-US" sz="1100" b="1">
                <a:latin typeface="Arial" charset="0"/>
              </a:rPr>
              <a:t>National Recommendations Tracking Database (NRTD) </a:t>
            </a:r>
            <a:r>
              <a:rPr lang="en-US" sz="1100" b="0" i="0">
                <a:solidFill>
                  <a:srgbClr val="181B1D"/>
                </a:solidFill>
                <a:effectLst/>
                <a:latin typeface="Roboto" panose="02000000000000000000" pitchFamily="2" charset="0"/>
              </a:rPr>
              <a:t>is an </a:t>
            </a:r>
            <a:r>
              <a:rPr lang="en-US" sz="1100" b="1" i="0">
                <a:solidFill>
                  <a:srgbClr val="181B1D"/>
                </a:solidFill>
                <a:effectLst/>
                <a:latin typeface="Roboto" panose="02000000000000000000" pitchFamily="2" charset="0"/>
              </a:rPr>
              <a:t>interactive web application</a:t>
            </a:r>
            <a:r>
              <a:rPr lang="en-US" sz="1100" b="0" i="0">
                <a:solidFill>
                  <a:srgbClr val="181B1D"/>
                </a:solidFill>
                <a:effectLst/>
                <a:latin typeface="Roboto" panose="02000000000000000000" pitchFamily="2" charset="0"/>
              </a:rPr>
              <a:t> designed to help States plan and track the realization of their human rights obligations and the Sustainable Development Goals (SDGs): </a:t>
            </a:r>
            <a:r>
              <a:rPr lang="en-US" sz="1050">
                <a:hlinkClick r:id="rId3"/>
              </a:rPr>
              <a:t>NRTD - National Recommendations Tracking Database (ohchr.org)</a:t>
            </a:r>
            <a:endParaRPr lang="en-GB" altLang="en-US" sz="1050">
              <a:latin typeface="Arial" charset="0"/>
            </a:endParaRPr>
          </a:p>
        </p:txBody>
      </p:sp>
      <p:sp>
        <p:nvSpPr>
          <p:cNvPr id="11" name="TextBox 10">
            <a:extLst>
              <a:ext uri="{FF2B5EF4-FFF2-40B4-BE49-F238E27FC236}">
                <a16:creationId xmlns:a16="http://schemas.microsoft.com/office/drawing/2014/main" id="{A0BBEA45-8430-5770-9402-D96B01D61B46}"/>
              </a:ext>
            </a:extLst>
          </p:cNvPr>
          <p:cNvSpPr txBox="1"/>
          <p:nvPr/>
        </p:nvSpPr>
        <p:spPr>
          <a:xfrm>
            <a:off x="2142209" y="4797423"/>
            <a:ext cx="3953791" cy="746358"/>
          </a:xfrm>
          <a:prstGeom prst="rect">
            <a:avLst/>
          </a:prstGeom>
          <a:noFill/>
        </p:spPr>
        <p:txBody>
          <a:bodyPr wrap="square">
            <a:spAutoFit/>
          </a:bodyPr>
          <a:lstStyle/>
          <a:p>
            <a:pPr>
              <a:defRPr/>
            </a:pPr>
            <a:r>
              <a:rPr lang="en-US" sz="1100" b="1">
                <a:latin typeface="Arial" charset="0"/>
              </a:rPr>
              <a:t>UN Human Rights Index (UHRI)</a:t>
            </a:r>
            <a:br>
              <a:rPr lang="en-US" sz="1100">
                <a:latin typeface="Arial" charset="0"/>
              </a:rPr>
            </a:br>
            <a:r>
              <a:rPr lang="en-US" sz="1050" b="1">
                <a:latin typeface="Arial" charset="0"/>
              </a:rPr>
              <a:t>A database</a:t>
            </a:r>
            <a:r>
              <a:rPr lang="en-US" sz="1050">
                <a:latin typeface="Arial" charset="0"/>
              </a:rPr>
              <a:t> that compiles all HR recommendations, allows for export of tables of thematically clustered recommendations including clustered against SDGs </a:t>
            </a:r>
            <a:r>
              <a:rPr lang="en-US" sz="1050">
                <a:latin typeface="Arial" charset="0"/>
                <a:hlinkClick r:id="rId4"/>
              </a:rPr>
              <a:t>http://uhri.ohchr.org/en</a:t>
            </a:r>
            <a:r>
              <a:rPr lang="en-US" sz="1050">
                <a:latin typeface="Arial" charset="0"/>
              </a:rPr>
              <a:t> </a:t>
            </a:r>
          </a:p>
        </p:txBody>
      </p:sp>
      <p:sp>
        <p:nvSpPr>
          <p:cNvPr id="4" name="Rectangle 3">
            <a:extLst>
              <a:ext uri="{FF2B5EF4-FFF2-40B4-BE49-F238E27FC236}">
                <a16:creationId xmlns:a16="http://schemas.microsoft.com/office/drawing/2014/main" id="{AF7FD045-FB74-1014-CB07-7861DC96694E}"/>
              </a:ext>
            </a:extLst>
          </p:cNvPr>
          <p:cNvSpPr/>
          <p:nvPr/>
        </p:nvSpPr>
        <p:spPr>
          <a:xfrm>
            <a:off x="2186659" y="5841999"/>
            <a:ext cx="7697787" cy="576263"/>
          </a:xfrm>
          <a:prstGeom prst="rect">
            <a:avLst/>
          </a:prstGeom>
        </p:spPr>
        <p:txBody>
          <a:bodyPr>
            <a:spAutoFit/>
          </a:bodyPr>
          <a:lstStyle/>
          <a:p>
            <a:pPr>
              <a:defRPr/>
            </a:pPr>
            <a:r>
              <a:rPr lang="en-GB" altLang="en-US" sz="1050" b="1">
                <a:latin typeface="Arial" charset="0"/>
              </a:rPr>
              <a:t>Other relevant human rights mechanisms specific databases:</a:t>
            </a:r>
          </a:p>
          <a:p>
            <a:pPr marL="171450" indent="-171450">
              <a:buFontTx/>
              <a:buChar char="-"/>
              <a:defRPr/>
            </a:pPr>
            <a:r>
              <a:rPr lang="en-GB" altLang="en-US" sz="1050">
                <a:latin typeface="Arial" charset="0"/>
              </a:rPr>
              <a:t>Treaty bodies jurisprudence database: </a:t>
            </a:r>
            <a:r>
              <a:rPr lang="en-GB" altLang="en-US" sz="1050">
                <a:latin typeface="Arial" charset="0"/>
                <a:hlinkClick r:id="rId5"/>
              </a:rPr>
              <a:t>http://juris.ohchr.org/</a:t>
            </a:r>
            <a:endParaRPr lang="en-GB" altLang="en-US" sz="1050">
              <a:latin typeface="Arial" charset="0"/>
            </a:endParaRPr>
          </a:p>
          <a:p>
            <a:pPr marL="171450" indent="-171450">
              <a:buFontTx/>
              <a:buChar char="-"/>
              <a:defRPr/>
            </a:pPr>
            <a:r>
              <a:rPr lang="en-US" sz="1050">
                <a:latin typeface="Arial" charset="0"/>
              </a:rPr>
              <a:t>Special Procedures communications database: </a:t>
            </a:r>
            <a:r>
              <a:rPr lang="en-US" sz="1050">
                <a:latin typeface="Arial" charset="0"/>
                <a:hlinkClick r:id="rId6"/>
              </a:rPr>
              <a:t>https://spcommreports.ohchr.org/</a:t>
            </a:r>
            <a:r>
              <a:rPr lang="en-US" sz="1050">
                <a:latin typeface="Arial" charset="0"/>
              </a:rPr>
              <a:t> </a:t>
            </a:r>
          </a:p>
        </p:txBody>
      </p:sp>
      <p:pic>
        <p:nvPicPr>
          <p:cNvPr id="38920" name="Picture 1">
            <a:extLst>
              <a:ext uri="{FF2B5EF4-FFF2-40B4-BE49-F238E27FC236}">
                <a16:creationId xmlns:a16="http://schemas.microsoft.com/office/drawing/2014/main" id="{179BC240-C8C4-5CBE-1BF4-716A4CE1490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6797" y="2323537"/>
            <a:ext cx="4367990" cy="19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0">
            <a:extLst>
              <a:ext uri="{FF2B5EF4-FFF2-40B4-BE49-F238E27FC236}">
                <a16:creationId xmlns:a16="http://schemas.microsoft.com/office/drawing/2014/main" id="{72F34105-7A41-9EB4-2A18-3E3917BCF061}"/>
              </a:ext>
            </a:extLst>
          </p:cNvPr>
          <p:cNvSpPr>
            <a:spLocks noChangeArrowheads="1"/>
          </p:cNvSpPr>
          <p:nvPr/>
        </p:nvSpPr>
        <p:spPr bwMode="auto">
          <a:xfrm>
            <a:off x="1524001" y="-787400"/>
            <a:ext cx="6215063"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12" tIns="914112" rIns="914112" bIns="914112" anchor="ct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GB" altLang="en-US" sz="1200">
                <a:solidFill>
                  <a:schemeClr val="bg1"/>
                </a:solidFill>
                <a:latin typeface="Times New Roman" panose="02020603050405020304" pitchFamily="18" charset="0"/>
                <a:cs typeface="Times New Roman" panose="02020603050405020304" pitchFamily="18" charset="0"/>
              </a:rPr>
              <a:t>https://www.youtube.com/watch?v=QsDaL3TiGF4&amp;feature=youtu.be</a:t>
            </a:r>
            <a:r>
              <a:rPr lang="en-GB" altLang="en-US" sz="1000">
                <a:solidFill>
                  <a:schemeClr val="bg1"/>
                </a:solidFill>
                <a:latin typeface="Segoe UI" panose="020B0502040204020203" pitchFamily="34" charset="0"/>
                <a:cs typeface="Segoe UI" panose="020B0502040204020203" pitchFamily="34" charset="0"/>
              </a:rPr>
              <a:t> </a:t>
            </a:r>
            <a:endParaRPr lang="en-GB" altLang="en-US" sz="1800">
              <a:solidFill>
                <a:schemeClr val="bg1"/>
              </a:solidFill>
              <a:cs typeface="Segoe UI" panose="020B0502040204020203" pitchFamily="34" charset="0"/>
            </a:endParaRPr>
          </a:p>
        </p:txBody>
      </p:sp>
      <p:pic>
        <p:nvPicPr>
          <p:cNvPr id="5" name="Picture 4" descr="A screenshot of a computer&#10;&#10;Description automatically generated">
            <a:extLst>
              <a:ext uri="{FF2B5EF4-FFF2-40B4-BE49-F238E27FC236}">
                <a16:creationId xmlns:a16="http://schemas.microsoft.com/office/drawing/2014/main" id="{39D308E9-58C9-01F4-C66E-BF18CA627C29}"/>
              </a:ext>
            </a:extLst>
          </p:cNvPr>
          <p:cNvPicPr>
            <a:picLocks noChangeAspect="1"/>
          </p:cNvPicPr>
          <p:nvPr/>
        </p:nvPicPr>
        <p:blipFill>
          <a:blip r:embed="rId8"/>
          <a:stretch>
            <a:fillRect/>
          </a:stretch>
        </p:blipFill>
        <p:spPr>
          <a:xfrm>
            <a:off x="6936457" y="2347949"/>
            <a:ext cx="3827481" cy="1989700"/>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D87122A4-FA29-C51C-4784-75225F771B2A}"/>
              </a:ext>
            </a:extLst>
          </p:cNvPr>
          <p:cNvSpPr>
            <a:spLocks noGrp="1"/>
          </p:cNvSpPr>
          <p:nvPr>
            <p:ph type="title"/>
          </p:nvPr>
        </p:nvSpPr>
        <p:spPr>
          <a:xfrm>
            <a:off x="947956" y="852837"/>
            <a:ext cx="7566025" cy="931862"/>
          </a:xfrm>
        </p:spPr>
        <p:txBody>
          <a:bodyPr/>
          <a:lstStyle/>
          <a:p>
            <a:pPr eaLnBrk="1" hangingPunct="1"/>
            <a:r>
              <a:rPr lang="fr-FR"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Engagement </a:t>
            </a:r>
            <a:r>
              <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capacity</a:t>
            </a:r>
          </a:p>
        </p:txBody>
      </p:sp>
      <p:sp>
        <p:nvSpPr>
          <p:cNvPr id="7171" name="Espace réservé du contenu 2">
            <a:extLst>
              <a:ext uri="{FF2B5EF4-FFF2-40B4-BE49-F238E27FC236}">
                <a16:creationId xmlns:a16="http://schemas.microsoft.com/office/drawing/2014/main" id="{BC253050-7503-706E-B89B-E1F28A7442C7}"/>
              </a:ext>
            </a:extLst>
          </p:cNvPr>
          <p:cNvSpPr>
            <a:spLocks noGrp="1"/>
          </p:cNvSpPr>
          <p:nvPr>
            <p:ph idx="1"/>
          </p:nvPr>
        </p:nvSpPr>
        <p:spPr>
          <a:xfrm>
            <a:off x="947956" y="1896656"/>
            <a:ext cx="9484411" cy="4295775"/>
          </a:xfrm>
        </p:spPr>
        <p:txBody>
          <a:bodyPr>
            <a:normAutofit/>
          </a:bodyPr>
          <a:lstStyle/>
          <a:p>
            <a:pPr marL="0" lvl="1" indent="0">
              <a:buNone/>
              <a:defRPr/>
            </a:pPr>
            <a:r>
              <a:rPr lang="en-GB" sz="2200"/>
              <a:t>The capacity to engage and </a:t>
            </a:r>
            <a:r>
              <a:rPr lang="en-GB" sz="2200" b="1"/>
              <a:t>liaise with international and regional human rights bodies </a:t>
            </a:r>
            <a:r>
              <a:rPr lang="en-GB" sz="2200"/>
              <a:t>and </a:t>
            </a:r>
            <a:r>
              <a:rPr lang="en-GB" sz="2200" b="1"/>
              <a:t>organize and centrally facilitate the preparation of reports </a:t>
            </a:r>
            <a:r>
              <a:rPr lang="en-GB" sz="2200"/>
              <a:t>and responses to international and regional human rights mechanisms. Different parts in Government need different level of technical expertise in that regard.  </a:t>
            </a:r>
          </a:p>
          <a:p>
            <a:pPr marL="0" lvl="1" indent="0">
              <a:buNone/>
              <a:defRPr/>
            </a:pPr>
            <a:endParaRPr lang="en-GB" sz="1000" u="sng"/>
          </a:p>
          <a:p>
            <a:pPr marL="0" lvl="1" indent="0">
              <a:buNone/>
              <a:defRPr/>
            </a:pPr>
            <a:r>
              <a:rPr lang="en-GB" sz="2200"/>
              <a:t>This may include:</a:t>
            </a:r>
          </a:p>
          <a:p>
            <a:pPr marL="342900" lvl="1" indent="-342900">
              <a:buClr>
                <a:schemeClr val="accent1"/>
              </a:buClr>
              <a:defRPr/>
            </a:pPr>
            <a:r>
              <a:rPr lang="en-GB" sz="2000"/>
              <a:t>Dedicated </a:t>
            </a:r>
            <a:r>
              <a:rPr lang="en-GB" sz="2000" b="1" u="sng"/>
              <a:t>capacity and knowledge </a:t>
            </a:r>
            <a:r>
              <a:rPr lang="en-GB" sz="2000"/>
              <a:t>(e.g. through the establishment of a permanent executive secretariat for such purposes with trained staff knowing about each int’l human rights mechanism)</a:t>
            </a:r>
          </a:p>
          <a:p>
            <a:pPr marL="342900" lvl="1" indent="-342900">
              <a:buClr>
                <a:schemeClr val="accent1"/>
              </a:buClr>
              <a:defRPr/>
            </a:pPr>
            <a:r>
              <a:rPr lang="en-GB" sz="2000"/>
              <a:t>Ministerial</a:t>
            </a:r>
            <a:r>
              <a:rPr lang="fr-CH" sz="2000"/>
              <a:t> </a:t>
            </a:r>
            <a:r>
              <a:rPr lang="fr-CH" sz="2000" b="1" u="sng"/>
              <a:t>focal points</a:t>
            </a:r>
            <a:endParaRPr lang="en-GB" sz="2000" b="1" u="sng"/>
          </a:p>
          <a:p>
            <a:pPr marL="342900" lvl="1" indent="-342900">
              <a:buClr>
                <a:schemeClr val="accent1"/>
              </a:buClr>
              <a:defRPr/>
            </a:pPr>
            <a:r>
              <a:rPr lang="en-GB" sz="2000"/>
              <a:t>Establishment of standardized internal reporting </a:t>
            </a:r>
            <a:r>
              <a:rPr lang="en-GB" sz="2000" b="1" u="sng"/>
              <a:t>guidelines and procedures</a:t>
            </a:r>
            <a:r>
              <a:rPr lang="en-GB" sz="2000"/>
              <a:t> or </a:t>
            </a:r>
            <a:r>
              <a:rPr lang="en-GB" sz="2000" b="1" u="sng"/>
              <a:t>checklists</a:t>
            </a:r>
            <a:r>
              <a:rPr lang="en-GB" sz="2000" u="sng"/>
              <a:t> </a:t>
            </a:r>
            <a:r>
              <a:rPr lang="en-GB" sz="2000"/>
              <a:t>to organize Special Procedures visits</a:t>
            </a:r>
          </a:p>
        </p:txBody>
      </p:sp>
    </p:spTree>
    <p:extLst>
      <p:ext uri="{BB962C8B-B14F-4D97-AF65-F5344CB8AC3E}">
        <p14:creationId xmlns:p14="http://schemas.microsoft.com/office/powerpoint/2010/main" val="362292982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6B973DA-A17B-D4C4-96C0-136705AB31FC}"/>
              </a:ext>
            </a:extLst>
          </p:cNvPr>
          <p:cNvSpPr>
            <a:spLocks noGrp="1"/>
          </p:cNvSpPr>
          <p:nvPr>
            <p:ph type="title"/>
          </p:nvPr>
        </p:nvSpPr>
        <p:spPr>
          <a:xfrm>
            <a:off x="3062411" y="212296"/>
            <a:ext cx="8059737" cy="525462"/>
          </a:xfrm>
        </p:spPr>
        <p:txBody>
          <a:bodyPr>
            <a:normAutofit/>
          </a:bodyPr>
          <a:lstStyle/>
          <a:p>
            <a:r>
              <a:rPr lang="en-US"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Engagement capacity- OHCHR tools</a:t>
            </a:r>
          </a:p>
        </p:txBody>
      </p:sp>
      <p:pic>
        <p:nvPicPr>
          <p:cNvPr id="43011" name="Picture 2" descr="https://1.bp.blogspot.com/-6FgRXVmiD3s/WGvdcbCrFGI/AAAAAAAAAb8/5WU2PJF6PF891ZBAjM6G0w8Z-Vp2zNORgCLcB/s1600/practical%2Bguide%2Bcover.png">
            <a:extLst>
              <a:ext uri="{FF2B5EF4-FFF2-40B4-BE49-F238E27FC236}">
                <a16:creationId xmlns:a16="http://schemas.microsoft.com/office/drawing/2014/main" id="{1016172D-E64C-4E6E-0466-EDB5DF209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43" y="1264015"/>
            <a:ext cx="18986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a:extLst>
              <a:ext uri="{FF2B5EF4-FFF2-40B4-BE49-F238E27FC236}">
                <a16:creationId xmlns:a16="http://schemas.microsoft.com/office/drawing/2014/main" id="{360C4200-CCB4-7473-7D67-42C0012BA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406" y="1225914"/>
            <a:ext cx="1984375" cy="256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3" name="TextBox 1">
            <a:extLst>
              <a:ext uri="{FF2B5EF4-FFF2-40B4-BE49-F238E27FC236}">
                <a16:creationId xmlns:a16="http://schemas.microsoft.com/office/drawing/2014/main" id="{2EF85F87-F344-0F3A-468C-4D769763E64C}"/>
              </a:ext>
            </a:extLst>
          </p:cNvPr>
          <p:cNvSpPr txBox="1">
            <a:spLocks noChangeArrowheads="1"/>
          </p:cNvSpPr>
          <p:nvPr/>
        </p:nvSpPr>
        <p:spPr bwMode="auto">
          <a:xfrm>
            <a:off x="2202781" y="3810365"/>
            <a:ext cx="2638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1100" b="1"/>
              <a:t>Practical Guide </a:t>
            </a:r>
            <a:r>
              <a:rPr lang="en-US" altLang="en-US" sz="1100"/>
              <a:t>and</a:t>
            </a:r>
            <a:r>
              <a:rPr lang="en-US" altLang="en-US" sz="1100" b="1"/>
              <a:t> Study </a:t>
            </a:r>
            <a:r>
              <a:rPr lang="en-US" altLang="en-US" sz="1100"/>
              <a:t>on</a:t>
            </a:r>
          </a:p>
          <a:p>
            <a:pPr>
              <a:spcBef>
                <a:spcPct val="0"/>
              </a:spcBef>
              <a:buClrTx/>
              <a:buFontTx/>
              <a:buNone/>
            </a:pPr>
            <a:r>
              <a:rPr lang="en-US" altLang="en-US" sz="1100"/>
              <a:t>National Mechanisms for Reporting </a:t>
            </a:r>
          </a:p>
          <a:p>
            <a:pPr>
              <a:spcBef>
                <a:spcPct val="0"/>
              </a:spcBef>
              <a:buClrTx/>
              <a:buFontTx/>
              <a:buNone/>
            </a:pPr>
            <a:r>
              <a:rPr lang="en-US" altLang="en-US" sz="1100"/>
              <a:t>and Follow-up (NMRF) </a:t>
            </a:r>
            <a:endParaRPr lang="en-US" altLang="en-US" sz="1100" b="1"/>
          </a:p>
        </p:txBody>
      </p:sp>
      <p:sp>
        <p:nvSpPr>
          <p:cNvPr id="43014" name="TextBox 7">
            <a:extLst>
              <a:ext uri="{FF2B5EF4-FFF2-40B4-BE49-F238E27FC236}">
                <a16:creationId xmlns:a16="http://schemas.microsoft.com/office/drawing/2014/main" id="{7607A5E3-6FC0-88BF-BD07-5ED971B5C6D9}"/>
              </a:ext>
            </a:extLst>
          </p:cNvPr>
          <p:cNvSpPr txBox="1">
            <a:spLocks noChangeArrowheads="1"/>
          </p:cNvSpPr>
          <p:nvPr/>
        </p:nvSpPr>
        <p:spPr bwMode="auto">
          <a:xfrm>
            <a:off x="4728494" y="3854815"/>
            <a:ext cx="2130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1100" b="1"/>
              <a:t>Manual </a:t>
            </a:r>
            <a:r>
              <a:rPr lang="en-US" altLang="en-US" sz="1100"/>
              <a:t>and </a:t>
            </a:r>
            <a:r>
              <a:rPr lang="en-US" altLang="en-US" sz="1100" b="1"/>
              <a:t>Facilitators Guide </a:t>
            </a:r>
            <a:r>
              <a:rPr lang="en-US" altLang="en-US" sz="1100"/>
              <a:t>on Reporting to the Treaty Bodies</a:t>
            </a:r>
            <a:endParaRPr lang="en-US" altLang="en-US" sz="1100" b="1"/>
          </a:p>
        </p:txBody>
      </p:sp>
      <p:pic>
        <p:nvPicPr>
          <p:cNvPr id="43015" name="Picture 7">
            <a:extLst>
              <a:ext uri="{FF2B5EF4-FFF2-40B4-BE49-F238E27FC236}">
                <a16:creationId xmlns:a16="http://schemas.microsoft.com/office/drawing/2014/main" id="{7282D336-C648-B578-B3C6-1D3A131F0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1680" y="4532677"/>
            <a:ext cx="1804988"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5F7EF62A-8370-2F92-75CC-73148440640F}"/>
              </a:ext>
            </a:extLst>
          </p:cNvPr>
          <p:cNvSpPr txBox="1"/>
          <p:nvPr/>
        </p:nvSpPr>
        <p:spPr>
          <a:xfrm flipH="1">
            <a:off x="2202780" y="6034451"/>
            <a:ext cx="2349500" cy="577850"/>
          </a:xfrm>
          <a:prstGeom prst="rect">
            <a:avLst/>
          </a:prstGeom>
          <a:noFill/>
        </p:spPr>
        <p:txBody>
          <a:bodyPr>
            <a:spAutoFit/>
          </a:bodyPr>
          <a:lstStyle/>
          <a:p>
            <a:pPr>
              <a:defRPr/>
            </a:pPr>
            <a:r>
              <a:rPr lang="en-US" sz="1050" b="1">
                <a:latin typeface="Arial" charset="0"/>
              </a:rPr>
              <a:t>E-learning tool on Human Rights Council </a:t>
            </a:r>
            <a:r>
              <a:rPr lang="en-US" sz="1050">
                <a:latin typeface="Arial" charset="0"/>
              </a:rPr>
              <a:t>designed for </a:t>
            </a:r>
            <a:r>
              <a:rPr lang="en-US" sz="1050" b="1">
                <a:latin typeface="Arial" charset="0"/>
              </a:rPr>
              <a:t>Government officials </a:t>
            </a:r>
            <a:r>
              <a:rPr lang="en-US" sz="1050">
                <a:latin typeface="Arial" charset="0"/>
              </a:rPr>
              <a:t>from LDCs and SIDS</a:t>
            </a:r>
          </a:p>
        </p:txBody>
      </p:sp>
      <p:pic>
        <p:nvPicPr>
          <p:cNvPr id="43017" name="Picture 8">
            <a:extLst>
              <a:ext uri="{FF2B5EF4-FFF2-40B4-BE49-F238E27FC236}">
                <a16:creationId xmlns:a16="http://schemas.microsoft.com/office/drawing/2014/main" id="{C67CBFA8-05FE-3E30-9AAB-5DEDD42B1E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406" y="4532677"/>
            <a:ext cx="2011363"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Box 7">
            <a:extLst>
              <a:ext uri="{FF2B5EF4-FFF2-40B4-BE49-F238E27FC236}">
                <a16:creationId xmlns:a16="http://schemas.microsoft.com/office/drawing/2014/main" id="{CDD552EB-DAA1-E93F-9F45-AAC823ADF824}"/>
              </a:ext>
            </a:extLst>
          </p:cNvPr>
          <p:cNvSpPr txBox="1">
            <a:spLocks noChangeArrowheads="1"/>
          </p:cNvSpPr>
          <p:nvPr/>
        </p:nvSpPr>
        <p:spPr bwMode="auto">
          <a:xfrm>
            <a:off x="7092280" y="3032489"/>
            <a:ext cx="2312988"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1100" b="1"/>
              <a:t>Treaty Specific Trainers Guides, </a:t>
            </a:r>
            <a:r>
              <a:rPr lang="en-US" altLang="en-US" sz="1100"/>
              <a:t>e.g. on CRPD and OPCAT- Preventing Torture- The role of National Preventive Mechanisms </a:t>
            </a:r>
          </a:p>
        </p:txBody>
      </p:sp>
      <p:pic>
        <p:nvPicPr>
          <p:cNvPr id="43019" name="Picture 1">
            <a:extLst>
              <a:ext uri="{FF2B5EF4-FFF2-40B4-BE49-F238E27FC236}">
                <a16:creationId xmlns:a16="http://schemas.microsoft.com/office/drawing/2014/main" id="{1029D66D-72EF-AC47-F516-0B3BD6ACFD7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36868" y="3810365"/>
            <a:ext cx="1706562"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8">
            <a:extLst>
              <a:ext uri="{FF2B5EF4-FFF2-40B4-BE49-F238E27FC236}">
                <a16:creationId xmlns:a16="http://schemas.microsoft.com/office/drawing/2014/main" id="{B8C4A01B-18E8-E1C1-DD56-01DF85EB5FD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74830" y="5424851"/>
            <a:ext cx="10620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Rectangle 4">
            <a:extLst>
              <a:ext uri="{FF2B5EF4-FFF2-40B4-BE49-F238E27FC236}">
                <a16:creationId xmlns:a16="http://schemas.microsoft.com/office/drawing/2014/main" id="{C7E1D51B-3F42-5CDF-85BF-30A450CDC95F}"/>
              </a:ext>
            </a:extLst>
          </p:cNvPr>
          <p:cNvSpPr>
            <a:spLocks noChangeArrowheads="1"/>
          </p:cNvSpPr>
          <p:nvPr/>
        </p:nvSpPr>
        <p:spPr bwMode="auto">
          <a:xfrm>
            <a:off x="8322594" y="5482002"/>
            <a:ext cx="16208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1000" b="1">
                <a:solidFill>
                  <a:srgbClr val="333333"/>
                </a:solidFill>
              </a:rPr>
              <a:t>Fact Sheets </a:t>
            </a:r>
            <a:r>
              <a:rPr lang="en-US" altLang="en-US" sz="1000">
                <a:solidFill>
                  <a:srgbClr val="333333"/>
                </a:solidFill>
              </a:rPr>
              <a:t>on certain rights, e.g. right to health, right to adequate food, right to water, forced evictions, right to development</a:t>
            </a:r>
          </a:p>
        </p:txBody>
      </p:sp>
      <p:sp>
        <p:nvSpPr>
          <p:cNvPr id="43022" name="Rectangle 1">
            <a:extLst>
              <a:ext uri="{FF2B5EF4-FFF2-40B4-BE49-F238E27FC236}">
                <a16:creationId xmlns:a16="http://schemas.microsoft.com/office/drawing/2014/main" id="{4D90BE44-84CA-99BB-A774-A2E9BFBA6382}"/>
              </a:ext>
            </a:extLst>
          </p:cNvPr>
          <p:cNvSpPr>
            <a:spLocks noChangeArrowheads="1"/>
          </p:cNvSpPr>
          <p:nvPr/>
        </p:nvSpPr>
        <p:spPr bwMode="auto">
          <a:xfrm>
            <a:off x="7092281" y="2503852"/>
            <a:ext cx="2424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SG" altLang="en-US" sz="800"/>
              <a:t>See </a:t>
            </a:r>
            <a:r>
              <a:rPr lang="en-SG" altLang="en-US" sz="800">
                <a:hlinkClick r:id="rId9"/>
              </a:rPr>
              <a:t>http://www.ohchr.org/EN/HRBodies/UPR/Pages/CyclesUPR.aspx</a:t>
            </a:r>
            <a:r>
              <a:rPr lang="en-SG" altLang="en-US" sz="800"/>
              <a:t> </a:t>
            </a:r>
          </a:p>
        </p:txBody>
      </p:sp>
      <p:pic>
        <p:nvPicPr>
          <p:cNvPr id="43023" name="Picture 4">
            <a:extLst>
              <a:ext uri="{FF2B5EF4-FFF2-40B4-BE49-F238E27FC236}">
                <a16:creationId xmlns:a16="http://schemas.microsoft.com/office/drawing/2014/main" id="{82036979-379E-600D-ABFB-57B976E3C4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1181" y="1235439"/>
            <a:ext cx="25304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4" name="TextBox 7">
            <a:extLst>
              <a:ext uri="{FF2B5EF4-FFF2-40B4-BE49-F238E27FC236}">
                <a16:creationId xmlns:a16="http://schemas.microsoft.com/office/drawing/2014/main" id="{74407EDF-2588-5847-1AB8-BE174EBD8F12}"/>
              </a:ext>
            </a:extLst>
          </p:cNvPr>
          <p:cNvSpPr txBox="1">
            <a:spLocks noChangeArrowheads="1"/>
          </p:cNvSpPr>
          <p:nvPr/>
        </p:nvSpPr>
        <p:spPr bwMode="auto">
          <a:xfrm>
            <a:off x="4728493" y="5912214"/>
            <a:ext cx="19351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1100" b="1"/>
              <a:t>E-learning tool </a:t>
            </a:r>
            <a:r>
              <a:rPr lang="en-US" altLang="en-US" sz="1100"/>
              <a:t>on Reporting to the Treaty Bodies</a:t>
            </a:r>
            <a:endParaRPr lang="en-US" altLang="en-US" sz="1100" b="1"/>
          </a:p>
        </p:txBody>
      </p:sp>
      <p:pic>
        <p:nvPicPr>
          <p:cNvPr id="43025" name="Picture 1">
            <a:extLst>
              <a:ext uri="{FF2B5EF4-FFF2-40B4-BE49-F238E27FC236}">
                <a16:creationId xmlns:a16="http://schemas.microsoft.com/office/drawing/2014/main" id="{6506BF18-2886-6DCB-FEF0-5FD11CA2A1C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181181" y="3978640"/>
            <a:ext cx="963613"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4853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E30E083-A039-D404-0A5D-BF18B418E568}"/>
              </a:ext>
            </a:extLst>
          </p:cNvPr>
          <p:cNvSpPr>
            <a:spLocks noGrp="1"/>
          </p:cNvSpPr>
          <p:nvPr>
            <p:ph type="title"/>
          </p:nvPr>
        </p:nvSpPr>
        <p:spPr>
          <a:xfrm>
            <a:off x="2715064" y="225083"/>
            <a:ext cx="7629085" cy="467067"/>
          </a:xfrm>
        </p:spPr>
        <p:txBody>
          <a:bodyPr>
            <a:normAutofit fontScale="90000"/>
          </a:bodyPr>
          <a:lstStyle/>
          <a:p>
            <a:r>
              <a:rPr lang="en-GB" altLang="en-US" sz="24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How institutionalized engagement impacts the State’s involvement in the reporting process</a:t>
            </a:r>
          </a:p>
        </p:txBody>
      </p:sp>
      <p:pic>
        <p:nvPicPr>
          <p:cNvPr id="49155" name="Picture 2">
            <a:extLst>
              <a:ext uri="{FF2B5EF4-FFF2-40B4-BE49-F238E27FC236}">
                <a16:creationId xmlns:a16="http://schemas.microsoft.com/office/drawing/2014/main" id="{A1076AB6-84B0-3BAB-EA5A-A5BC129D7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911" y="1158875"/>
            <a:ext cx="57150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rsection_powerpoint_ver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 y="0"/>
            <a:ext cx="12185904" cy="6858000"/>
          </a:xfrm>
          <a:prstGeom prst="rect">
            <a:avLst/>
          </a:prstGeom>
        </p:spPr>
      </p:pic>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normAutofit/>
          </a:bodyPr>
          <a:lstStyle/>
          <a:p>
            <a:pPr algn="ctr"/>
            <a:r>
              <a:rPr lang="en-US" dirty="0">
                <a:solidFill>
                  <a:srgbClr val="FFFFFF"/>
                </a:solidFill>
                <a:latin typeface="Futura Std Book"/>
              </a:rPr>
              <a:t>Regional and international developments on NMIRFs</a:t>
            </a:r>
            <a:endParaRPr lang="es-ES" dirty="0"/>
          </a:p>
        </p:txBody>
      </p:sp>
    </p:spTree>
    <p:extLst>
      <p:ext uri="{BB962C8B-B14F-4D97-AF65-F5344CB8AC3E}">
        <p14:creationId xmlns:p14="http://schemas.microsoft.com/office/powerpoint/2010/main" val="151462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AC211445-CBA3-AF06-ACAB-9255847D7FD7}"/>
              </a:ext>
            </a:extLst>
          </p:cNvPr>
          <p:cNvSpPr>
            <a:spLocks noGrp="1"/>
          </p:cNvSpPr>
          <p:nvPr>
            <p:ph type="title"/>
          </p:nvPr>
        </p:nvSpPr>
        <p:spPr>
          <a:xfrm>
            <a:off x="2546251" y="-337625"/>
            <a:ext cx="8384345" cy="1659987"/>
          </a:xfrm>
        </p:spPr>
        <p:txBody>
          <a:bodyPr>
            <a:normAutofit/>
          </a:bodyPr>
          <a:lstStyle/>
          <a:p>
            <a:pPr eaLnBrk="1" hangingPunct="1"/>
            <a:r>
              <a:rPr lang="fr-FR" altLang="en-US" sz="2800" dirty="0">
                <a:latin typeface="Arial" panose="020B0604020202020204" pitchFamily="34" charset="0"/>
                <a:ea typeface="ＭＳ Ｐゴシック" panose="020B0600070205080204" pitchFamily="34" charset="-128"/>
                <a:cs typeface="Arial" panose="020B0604020202020204" pitchFamily="34" charset="0"/>
              </a:rPr>
              <a:t>Calls at the </a:t>
            </a:r>
            <a:r>
              <a:rPr lang="en-GB" altLang="en-US" sz="2800" dirty="0">
                <a:latin typeface="Arial" panose="020B0604020202020204" pitchFamily="34" charset="0"/>
                <a:ea typeface="ＭＳ Ｐゴシック" panose="020B0600070205080204" pitchFamily="34" charset="-128"/>
                <a:cs typeface="Arial" panose="020B0604020202020204" pitchFamily="34" charset="0"/>
              </a:rPr>
              <a:t>international level for NMIRFs</a:t>
            </a:r>
          </a:p>
        </p:txBody>
      </p:sp>
      <p:sp>
        <p:nvSpPr>
          <p:cNvPr id="19459" name="Espace réservé du contenu 2">
            <a:extLst>
              <a:ext uri="{FF2B5EF4-FFF2-40B4-BE49-F238E27FC236}">
                <a16:creationId xmlns:a16="http://schemas.microsoft.com/office/drawing/2014/main" id="{F71772B7-E2D4-87D5-1293-2622E82D9A8C}"/>
              </a:ext>
            </a:extLst>
          </p:cNvPr>
          <p:cNvSpPr>
            <a:spLocks noGrp="1"/>
          </p:cNvSpPr>
          <p:nvPr>
            <p:ph idx="1"/>
          </p:nvPr>
        </p:nvSpPr>
        <p:spPr>
          <a:xfrm>
            <a:off x="2686929" y="1434904"/>
            <a:ext cx="7144460" cy="4521395"/>
          </a:xfrm>
        </p:spPr>
        <p:txBody>
          <a:bodyPr>
            <a:normAutofit/>
          </a:bodyPr>
          <a:lstStyle/>
          <a:p>
            <a:pPr>
              <a:buFont typeface="Wingdings" panose="05000000000000000000" pitchFamily="2" charset="2"/>
              <a:buChar char="Ø"/>
            </a:pPr>
            <a:r>
              <a:rPr lang="en-GB" altLang="en-US" sz="2000" dirty="0">
                <a:latin typeface="Arial" panose="020B0604020202020204" pitchFamily="34" charset="0"/>
                <a:ea typeface="ＭＳ Ｐゴシック" panose="020B0600070205080204" pitchFamily="34" charset="-128"/>
                <a:cs typeface="Arial" panose="020B0604020202020204" pitchFamily="34" charset="0"/>
              </a:rPr>
              <a:t> UN GA resolution 68/268 on Strengthening and enhancing the effective functioning of the human rights treaty body system</a:t>
            </a:r>
          </a:p>
          <a:p>
            <a:pPr>
              <a:buFont typeface="Wingdings" panose="05000000000000000000" pitchFamily="2" charset="2"/>
              <a:buChar char="Ø"/>
            </a:pPr>
            <a:r>
              <a:rPr lang="en-GB" altLang="en-US" sz="2000" dirty="0">
                <a:latin typeface="Arial" panose="020B0604020202020204" pitchFamily="34" charset="0"/>
                <a:ea typeface="ＭＳ Ｐゴシック" panose="020B0600070205080204" pitchFamily="34" charset="-128"/>
                <a:cs typeface="Arial" panose="020B0604020202020204" pitchFamily="34" charset="0"/>
              </a:rPr>
              <a:t> Group of Friends at HRC and HRC resolution mandating OHCHR to organize five regional meetings to share good practices on NMRFs (HRC Resolution 42/30)</a:t>
            </a:r>
          </a:p>
          <a:p>
            <a:pPr>
              <a:buFont typeface="Wingdings" panose="05000000000000000000" pitchFamily="2" charset="2"/>
              <a:buChar char="Ø"/>
            </a:pPr>
            <a:r>
              <a:rPr lang="en-GB" altLang="en-US" sz="2000" dirty="0">
                <a:latin typeface="Arial" panose="020B0604020202020204" pitchFamily="34" charset="0"/>
                <a:ea typeface="ＭＳ Ｐゴシック" panose="020B0600070205080204" pitchFamily="34" charset="-128"/>
                <a:cs typeface="Arial" panose="020B0604020202020204" pitchFamily="34" charset="0"/>
              </a:rPr>
              <a:t>Report of the High Commissioner presented at HRC 50</a:t>
            </a:r>
            <a:r>
              <a:rPr lang="en-GB" altLang="en-US" sz="2000" baseline="30000" dirty="0">
                <a:latin typeface="Arial" panose="020B0604020202020204" pitchFamily="34" charset="0"/>
                <a:ea typeface="ＭＳ Ｐゴシック" panose="020B0600070205080204" pitchFamily="34" charset="-128"/>
                <a:cs typeface="Arial" panose="020B0604020202020204" pitchFamily="34" charset="0"/>
              </a:rPr>
              <a:t>th</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 session</a:t>
            </a:r>
          </a:p>
          <a:p>
            <a:pPr>
              <a:buFont typeface="Wingdings" panose="05000000000000000000" pitchFamily="2" charset="2"/>
              <a:buChar char="Ø"/>
            </a:pPr>
            <a:r>
              <a:rPr lang="en-GB" altLang="en-US" sz="2000" dirty="0">
                <a:latin typeface="Arial" panose="020B0604020202020204" pitchFamily="34" charset="0"/>
                <a:ea typeface="ＭＳ Ｐゴシック" panose="020B0600070205080204" pitchFamily="34" charset="-128"/>
                <a:cs typeface="Arial" panose="020B0604020202020204" pitchFamily="34" charset="0"/>
              </a:rPr>
              <a:t>HRC resolution 51/33- October 2022</a:t>
            </a:r>
          </a:p>
          <a:p>
            <a:pPr>
              <a:buFont typeface="Wingdings" panose="05000000000000000000" pitchFamily="2" charset="2"/>
              <a:buChar char="Ø"/>
            </a:pPr>
            <a:r>
              <a:rPr lang="en-GB" altLang="en-US" sz="2000" dirty="0">
                <a:latin typeface="Arial" panose="020B0604020202020204" pitchFamily="34" charset="0"/>
                <a:ea typeface="ＭＳ Ｐゴシック" panose="020B0600070205080204" pitchFamily="34" charset="-128"/>
                <a:cs typeface="Arial" panose="020B0604020202020204" pitchFamily="34" charset="0"/>
              </a:rPr>
              <a:t>Report of the High Commissioner presented at HRC 57</a:t>
            </a:r>
            <a:r>
              <a:rPr lang="en-GB" altLang="en-US" sz="2000" baseline="30000" dirty="0">
                <a:latin typeface="Arial" panose="020B0604020202020204" pitchFamily="34" charset="0"/>
                <a:ea typeface="ＭＳ Ｐゴシック" panose="020B0600070205080204" pitchFamily="34" charset="-128"/>
                <a:cs typeface="Arial" panose="020B0604020202020204" pitchFamily="34" charset="0"/>
              </a:rPr>
              <a:t>th</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 session- HRC 57/73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F68BDB-52C2-7509-7AC3-A00FF3195166}"/>
              </a:ext>
            </a:extLst>
          </p:cNvPr>
          <p:cNvPicPr>
            <a:picLocks noChangeAspect="1"/>
          </p:cNvPicPr>
          <p:nvPr/>
        </p:nvPicPr>
        <p:blipFill>
          <a:blip r:embed="rId3"/>
          <a:stretch>
            <a:fillRect/>
          </a:stretch>
        </p:blipFill>
        <p:spPr>
          <a:xfrm>
            <a:off x="5501935" y="2785403"/>
            <a:ext cx="6009869" cy="3305906"/>
          </a:xfrm>
          <a:prstGeom prst="rect">
            <a:avLst/>
          </a:prstGeom>
        </p:spPr>
      </p:pic>
      <p:pic>
        <p:nvPicPr>
          <p:cNvPr id="6" name="Picture 5">
            <a:extLst>
              <a:ext uri="{FF2B5EF4-FFF2-40B4-BE49-F238E27FC236}">
                <a16:creationId xmlns:a16="http://schemas.microsoft.com/office/drawing/2014/main" id="{560488F4-F342-0F29-A06D-E5771A94C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72" y="1242413"/>
            <a:ext cx="4890488" cy="3455945"/>
          </a:xfrm>
          <a:prstGeom prst="rect">
            <a:avLst/>
          </a:prstGeom>
        </p:spPr>
      </p:pic>
    </p:spTree>
    <p:extLst>
      <p:ext uri="{BB962C8B-B14F-4D97-AF65-F5344CB8AC3E}">
        <p14:creationId xmlns:p14="http://schemas.microsoft.com/office/powerpoint/2010/main" val="191020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E30E083-A039-D404-0A5D-BF18B418E568}"/>
              </a:ext>
            </a:extLst>
          </p:cNvPr>
          <p:cNvSpPr>
            <a:spLocks noGrp="1"/>
          </p:cNvSpPr>
          <p:nvPr>
            <p:ph type="title"/>
          </p:nvPr>
        </p:nvSpPr>
        <p:spPr>
          <a:xfrm>
            <a:off x="2715064" y="225083"/>
            <a:ext cx="7629085" cy="467067"/>
          </a:xfrm>
        </p:spPr>
        <p:txBody>
          <a:bodyPr>
            <a:normAutofit/>
          </a:bodyPr>
          <a:lstStyle/>
          <a:p>
            <a:r>
              <a:rPr lang="en-GB" altLang="en-US" sz="2400" dirty="0">
                <a:solidFill>
                  <a:schemeClr val="accent1"/>
                </a:solidFill>
                <a:latin typeface="Arial" panose="020B0604020202020204" pitchFamily="34" charset="0"/>
                <a:ea typeface="ＭＳ Ｐゴシック" panose="020B0600070205080204" pitchFamily="34" charset="-128"/>
                <a:cs typeface="Arial" panose="020B0604020202020204" pitchFamily="34" charset="0"/>
              </a:rPr>
              <a:t>Regional and international networks of NMIRFs</a:t>
            </a:r>
          </a:p>
        </p:txBody>
      </p:sp>
      <p:sp>
        <p:nvSpPr>
          <p:cNvPr id="7" name="Espace réservé du contenu 2">
            <a:extLst>
              <a:ext uri="{FF2B5EF4-FFF2-40B4-BE49-F238E27FC236}">
                <a16:creationId xmlns:a16="http://schemas.microsoft.com/office/drawing/2014/main" id="{30AA7F05-11D7-C144-65CE-A18C11F90264}"/>
              </a:ext>
            </a:extLst>
          </p:cNvPr>
          <p:cNvSpPr txBox="1">
            <a:spLocks/>
          </p:cNvSpPr>
          <p:nvPr/>
        </p:nvSpPr>
        <p:spPr>
          <a:xfrm>
            <a:off x="2686929" y="1434905"/>
            <a:ext cx="7144460" cy="45213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GB" altLang="en-US" sz="2000" dirty="0">
                <a:latin typeface="Arial" panose="020B0604020202020204" pitchFamily="34" charset="0"/>
                <a:ea typeface="ＭＳ Ｐゴシック" panose="020B0600070205080204" pitchFamily="34" charset="-128"/>
                <a:cs typeface="Arial" panose="020B0604020202020204" pitchFamily="34" charset="0"/>
              </a:rPr>
              <a:t> </a:t>
            </a:r>
            <a:r>
              <a:rPr lang="en-GB" altLang="en-US" sz="2400" dirty="0">
                <a:latin typeface="Arial" panose="020B0604020202020204" pitchFamily="34" charset="0"/>
                <a:ea typeface="ＭＳ Ｐゴシック" panose="020B0600070205080204" pitchFamily="34" charset="-128"/>
                <a:cs typeface="Arial" panose="020B0604020202020204" pitchFamily="34" charset="0"/>
              </a:rPr>
              <a:t>2023- network of Portuguese speaking countries</a:t>
            </a:r>
          </a:p>
          <a:p>
            <a:pPr>
              <a:buFont typeface="Wingdings" panose="05000000000000000000" pitchFamily="2" charset="2"/>
              <a:buChar char="Ø"/>
            </a:pPr>
            <a:endParaRPr lang="en-GB" altLang="en-US" sz="2400" dirty="0">
              <a:latin typeface="Arial" panose="020B0604020202020204" pitchFamily="34" charset="0"/>
              <a:ea typeface="ＭＳ Ｐゴシック" panose="020B0600070205080204" pitchFamily="34" charset="-128"/>
              <a:cs typeface="Arial" panose="020B0604020202020204" pitchFamily="34" charset="0"/>
            </a:endParaRPr>
          </a:p>
          <a:p>
            <a:pPr>
              <a:buFont typeface="Wingdings" panose="05000000000000000000" pitchFamily="2" charset="2"/>
              <a:buChar char="Ø"/>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 2023-2024- network and communities of practice initiatives in the Caribbean and the Pacific</a:t>
            </a:r>
          </a:p>
          <a:p>
            <a:pPr>
              <a:buFont typeface="Wingdings" panose="05000000000000000000" pitchFamily="2" charset="2"/>
              <a:buChar char="Ø"/>
            </a:pPr>
            <a:endParaRPr lang="en-GB" altLang="en-US" sz="2400" dirty="0">
              <a:latin typeface="Arial" panose="020B0604020202020204" pitchFamily="34" charset="0"/>
              <a:ea typeface="ＭＳ Ｐゴシック" panose="020B0600070205080204" pitchFamily="34" charset="-128"/>
              <a:cs typeface="Arial" panose="020B0604020202020204" pitchFamily="34" charset="0"/>
            </a:endParaRPr>
          </a:p>
          <a:p>
            <a:pPr>
              <a:buFont typeface="Wingdings" panose="05000000000000000000" pitchFamily="2" charset="2"/>
              <a:buChar char="Ø"/>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 2024- international network of NMIRFs (Asuncion Declaration)</a:t>
            </a:r>
          </a:p>
          <a:p>
            <a:pPr>
              <a:buFont typeface="Wingdings" panose="05000000000000000000" pitchFamily="2" charset="2"/>
              <a:buChar char="Ø"/>
            </a:pPr>
            <a:endParaRPr lang="en-GB" altLang="en-US" sz="2400" dirty="0">
              <a:latin typeface="Arial" panose="020B0604020202020204" pitchFamily="34" charset="0"/>
              <a:ea typeface="ＭＳ Ｐゴシック" panose="020B0600070205080204" pitchFamily="34" charset="-128"/>
              <a:cs typeface="Arial" panose="020B0604020202020204" pitchFamily="34" charset="0"/>
            </a:endParaRPr>
          </a:p>
          <a:p>
            <a:pPr>
              <a:buFont typeface="Wingdings" panose="05000000000000000000" pitchFamily="2" charset="2"/>
              <a:buChar char="Ø"/>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2024- Marrakech Guidance Framework</a:t>
            </a:r>
          </a:p>
        </p:txBody>
      </p:sp>
    </p:spTree>
    <p:extLst>
      <p:ext uri="{BB962C8B-B14F-4D97-AF65-F5344CB8AC3E}">
        <p14:creationId xmlns:p14="http://schemas.microsoft.com/office/powerpoint/2010/main" val="377976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3BB09E2-A2AD-3326-92B3-5EE8FD9F0FB8}"/>
              </a:ext>
            </a:extLst>
          </p:cNvPr>
          <p:cNvSpPr>
            <a:spLocks noGrp="1"/>
          </p:cNvSpPr>
          <p:nvPr>
            <p:ph type="title"/>
          </p:nvPr>
        </p:nvSpPr>
        <p:spPr>
          <a:xfrm>
            <a:off x="947956" y="1007859"/>
            <a:ext cx="7566025" cy="1090612"/>
          </a:xfrm>
        </p:spPr>
        <p:txBody>
          <a:bodyPr/>
          <a:lstStyle/>
          <a:p>
            <a:r>
              <a:rPr lang="en-GB" altLang="en-US">
                <a:latin typeface="Arial" panose="020B0604020202020204" pitchFamily="34" charset="0"/>
                <a:ea typeface="ＭＳ Ｐゴシック" panose="020B0600070205080204" pitchFamily="34" charset="-128"/>
                <a:cs typeface="Arial" panose="020B0604020202020204" pitchFamily="34" charset="0"/>
              </a:rPr>
              <a:t>Outline </a:t>
            </a:r>
          </a:p>
        </p:txBody>
      </p:sp>
      <p:sp>
        <p:nvSpPr>
          <p:cNvPr id="13315" name="Content Placeholder 2">
            <a:extLst>
              <a:ext uri="{FF2B5EF4-FFF2-40B4-BE49-F238E27FC236}">
                <a16:creationId xmlns:a16="http://schemas.microsoft.com/office/drawing/2014/main" id="{CF3D5158-FFDA-5AAE-4B22-91C864D99BD8}"/>
              </a:ext>
            </a:extLst>
          </p:cNvPr>
          <p:cNvSpPr>
            <a:spLocks noGrp="1"/>
          </p:cNvSpPr>
          <p:nvPr>
            <p:ph idx="1"/>
          </p:nvPr>
        </p:nvSpPr>
        <p:spPr>
          <a:xfrm>
            <a:off x="947956" y="2157413"/>
            <a:ext cx="9974510" cy="3560635"/>
          </a:xfrm>
        </p:spPr>
        <p:txBody>
          <a:bodyPr>
            <a:normAutofit/>
          </a:bodyPr>
          <a:lstStyle/>
          <a:p>
            <a:pPr marL="0" indent="0">
              <a:buNone/>
              <a:defRPr/>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spcAft>
                <a:spcPts val="1200"/>
              </a:spcAft>
              <a:buFont typeface="Wingdings" panose="05000000000000000000" pitchFamily="2" charset="2"/>
              <a:buAutoNum type="arabicPeriod"/>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What is a national mechanism for implementation, reporting and follow-up</a:t>
            </a:r>
          </a:p>
          <a:p>
            <a:pPr marL="514350" indent="-514350">
              <a:spcAft>
                <a:spcPts val="1200"/>
              </a:spcAft>
              <a:buFont typeface="Wingdings" panose="05000000000000000000" pitchFamily="2" charset="2"/>
              <a:buAutoNum type="arabicPeriod"/>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Regional and international developments on NMIRFs</a:t>
            </a:r>
          </a:p>
          <a:p>
            <a:pPr marL="514350" indent="-514350">
              <a:spcAft>
                <a:spcPts val="1200"/>
              </a:spcAft>
              <a:buFont typeface="Wingdings" panose="05000000000000000000" pitchFamily="2" charset="2"/>
              <a:buAutoNum type="arabicPeriod"/>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HRC report content and findings</a:t>
            </a:r>
          </a:p>
          <a:p>
            <a:pPr marL="0" indent="0">
              <a:buNone/>
              <a:defRPr/>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rsection_powerpoint_ver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 y="0"/>
            <a:ext cx="12185904" cy="6858000"/>
          </a:xfrm>
          <a:prstGeom prst="rect">
            <a:avLst/>
          </a:prstGeom>
        </p:spPr>
      </p:pic>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a:solidFill>
                  <a:srgbClr val="FFFFFF"/>
                </a:solidFill>
                <a:latin typeface="Futura Std Book"/>
              </a:rPr>
              <a:t>HRC report content and findings</a:t>
            </a:r>
            <a:endParaRPr lang="es-ES"/>
          </a:p>
        </p:txBody>
      </p:sp>
    </p:spTree>
    <p:extLst>
      <p:ext uri="{BB962C8B-B14F-4D97-AF65-F5344CB8AC3E}">
        <p14:creationId xmlns:p14="http://schemas.microsoft.com/office/powerpoint/2010/main" val="1786324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D87122A4-FA29-C51C-4784-75225F771B2A}"/>
              </a:ext>
            </a:extLst>
          </p:cNvPr>
          <p:cNvSpPr>
            <a:spLocks noGrp="1"/>
          </p:cNvSpPr>
          <p:nvPr>
            <p:ph type="title"/>
          </p:nvPr>
        </p:nvSpPr>
        <p:spPr>
          <a:xfrm>
            <a:off x="947956" y="852837"/>
            <a:ext cx="7566025" cy="931862"/>
          </a:xfrm>
        </p:spPr>
        <p:txBody>
          <a:bodyPr/>
          <a:lstStyle/>
          <a:p>
            <a:pPr eaLnBrk="1" hangingPunct="1"/>
            <a:r>
              <a:rPr lang="en-US"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HRC report 57/73</a:t>
            </a:r>
            <a:endPar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Espace réservé du contenu 2">
            <a:extLst>
              <a:ext uri="{FF2B5EF4-FFF2-40B4-BE49-F238E27FC236}">
                <a16:creationId xmlns:a16="http://schemas.microsoft.com/office/drawing/2014/main" id="{BC253050-7503-706E-B89B-E1F28A7442C7}"/>
              </a:ext>
            </a:extLst>
          </p:cNvPr>
          <p:cNvSpPr>
            <a:spLocks noGrp="1"/>
          </p:cNvSpPr>
          <p:nvPr>
            <p:ph idx="1"/>
          </p:nvPr>
        </p:nvSpPr>
        <p:spPr>
          <a:xfrm>
            <a:off x="947956" y="1601381"/>
            <a:ext cx="9484411" cy="4295775"/>
          </a:xfrm>
        </p:spPr>
        <p:txBody>
          <a:bodyPr>
            <a:normAutofit/>
          </a:bodyPr>
          <a:lstStyle/>
          <a:p>
            <a:pPr marL="0" lvl="1" indent="0">
              <a:buNone/>
              <a:defRPr/>
            </a:pPr>
            <a:endParaRPr lang="en-GB" sz="2200" dirty="0"/>
          </a:p>
          <a:p>
            <a:pPr marL="342900" lvl="1" indent="-342900">
              <a:spcAft>
                <a:spcPts val="1200"/>
              </a:spcAft>
              <a:buClr>
                <a:schemeClr val="accent1"/>
              </a:buClr>
              <a:defRPr/>
            </a:pPr>
            <a:endParaRPr lang="en-GB" sz="2000" dirty="0"/>
          </a:p>
          <a:p>
            <a:pPr marL="342900" lvl="1" indent="-342900">
              <a:spcAft>
                <a:spcPts val="1200"/>
              </a:spcAft>
              <a:buClr>
                <a:schemeClr val="accent1"/>
              </a:buClr>
              <a:defRPr/>
            </a:pPr>
            <a:r>
              <a:rPr lang="en-GB" sz="2000" dirty="0"/>
              <a:t>Captures findings of one-day intersessional seminar of 23 June 2023</a:t>
            </a:r>
          </a:p>
          <a:p>
            <a:pPr marL="342900" lvl="1" indent="-342900">
              <a:spcAft>
                <a:spcPts val="1200"/>
              </a:spcAft>
              <a:buClr>
                <a:schemeClr val="accent1"/>
              </a:buClr>
              <a:defRPr/>
            </a:pPr>
            <a:r>
              <a:rPr lang="en-GB" sz="2000" dirty="0"/>
              <a:t>Includes additional developments related to NMIRFs </a:t>
            </a:r>
            <a:r>
              <a:rPr lang="en-GB" sz="2000" dirty="0" err="1"/>
              <a:t>incl</a:t>
            </a:r>
            <a:r>
              <a:rPr lang="en-GB" sz="2000" dirty="0"/>
              <a:t> launch of international network of NMIRFs- May 2024</a:t>
            </a:r>
          </a:p>
        </p:txBody>
      </p:sp>
    </p:spTree>
    <p:extLst>
      <p:ext uri="{BB962C8B-B14F-4D97-AF65-F5344CB8AC3E}">
        <p14:creationId xmlns:p14="http://schemas.microsoft.com/office/powerpoint/2010/main" val="112215774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D87122A4-FA29-C51C-4784-75225F771B2A}"/>
              </a:ext>
            </a:extLst>
          </p:cNvPr>
          <p:cNvSpPr>
            <a:spLocks noGrp="1"/>
          </p:cNvSpPr>
          <p:nvPr>
            <p:ph type="title"/>
          </p:nvPr>
        </p:nvSpPr>
        <p:spPr>
          <a:xfrm>
            <a:off x="947956" y="852837"/>
            <a:ext cx="7566025" cy="931862"/>
          </a:xfrm>
        </p:spPr>
        <p:txBody>
          <a:bodyPr/>
          <a:lstStyle/>
          <a:p>
            <a:pPr eaLnBrk="1" hangingPunct="1"/>
            <a:r>
              <a:rPr lang="en-US"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Institutional set up</a:t>
            </a:r>
            <a:endPar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Espace réservé du contenu 2">
            <a:extLst>
              <a:ext uri="{FF2B5EF4-FFF2-40B4-BE49-F238E27FC236}">
                <a16:creationId xmlns:a16="http://schemas.microsoft.com/office/drawing/2014/main" id="{BC253050-7503-706E-B89B-E1F28A7442C7}"/>
              </a:ext>
            </a:extLst>
          </p:cNvPr>
          <p:cNvSpPr>
            <a:spLocks noGrp="1"/>
          </p:cNvSpPr>
          <p:nvPr>
            <p:ph idx="1"/>
          </p:nvPr>
        </p:nvSpPr>
        <p:spPr>
          <a:xfrm>
            <a:off x="947956" y="1601381"/>
            <a:ext cx="9484411" cy="4295775"/>
          </a:xfrm>
        </p:spPr>
        <p:txBody>
          <a:bodyPr>
            <a:normAutofit/>
          </a:bodyPr>
          <a:lstStyle/>
          <a:p>
            <a:pPr marL="0" lvl="1" indent="0">
              <a:buNone/>
              <a:defRPr/>
            </a:pPr>
            <a:endParaRPr lang="en-GB" sz="2200" dirty="0"/>
          </a:p>
          <a:p>
            <a:pPr marL="342900" lvl="1" indent="-342900">
              <a:spcAft>
                <a:spcPts val="1200"/>
              </a:spcAft>
              <a:buClr>
                <a:schemeClr val="accent1"/>
              </a:buClr>
              <a:defRPr/>
            </a:pPr>
            <a:r>
              <a:rPr lang="en-GB" sz="2000" dirty="0"/>
              <a:t>Standing structure established by law or decree or some form of executive decision (</a:t>
            </a:r>
            <a:r>
              <a:rPr lang="en-GB" sz="2000" dirty="0">
                <a:solidFill>
                  <a:srgbClr val="FF0000"/>
                </a:solidFill>
              </a:rPr>
              <a:t>Thailand</a:t>
            </a:r>
            <a:r>
              <a:rPr lang="en-GB" sz="2000" dirty="0"/>
              <a:t>)</a:t>
            </a:r>
          </a:p>
          <a:p>
            <a:pPr marL="342900" lvl="1" indent="-342900">
              <a:spcAft>
                <a:spcPts val="1200"/>
              </a:spcAft>
              <a:buClr>
                <a:schemeClr val="accent1"/>
              </a:buClr>
              <a:defRPr/>
            </a:pPr>
            <a:r>
              <a:rPr lang="en-GB" sz="2000" dirty="0"/>
              <a:t>Political leverage- under Office of the President or Prime Minister (</a:t>
            </a:r>
            <a:r>
              <a:rPr lang="en-US" sz="2000" dirty="0">
                <a:solidFill>
                  <a:srgbClr val="FF0000"/>
                </a:solidFill>
              </a:rPr>
              <a:t>Moldova</a:t>
            </a:r>
            <a:r>
              <a:rPr lang="en-US" sz="2000" dirty="0"/>
              <a:t>)</a:t>
            </a:r>
            <a:endParaRPr lang="en-GB" sz="2000" dirty="0"/>
          </a:p>
          <a:p>
            <a:pPr marL="342900" lvl="1" indent="-342900">
              <a:spcAft>
                <a:spcPts val="1200"/>
              </a:spcAft>
              <a:buClr>
                <a:schemeClr val="accent1"/>
              </a:buClr>
              <a:defRPr/>
            </a:pPr>
            <a:r>
              <a:rPr lang="en-GB" sz="2000" dirty="0"/>
              <a:t>Permanent secretariat, need for the provision of adequate resources (cost-effective means to discharge daily functions and carry out activities) (</a:t>
            </a:r>
            <a:r>
              <a:rPr lang="en-GB" sz="2000" dirty="0">
                <a:solidFill>
                  <a:srgbClr val="FF0000"/>
                </a:solidFill>
              </a:rPr>
              <a:t>Kiribati- Philippines, Malawi</a:t>
            </a:r>
            <a:r>
              <a:rPr lang="en-GB" sz="2000" dirty="0"/>
              <a:t>)</a:t>
            </a:r>
          </a:p>
          <a:p>
            <a:pPr marL="342900" lvl="1" indent="-342900">
              <a:spcAft>
                <a:spcPts val="1200"/>
              </a:spcAft>
              <a:buClr>
                <a:schemeClr val="accent1"/>
              </a:buClr>
              <a:defRPr/>
            </a:pPr>
            <a:r>
              <a:rPr lang="en-GB" sz="2000" dirty="0"/>
              <a:t>Diverse representation and membership (both political and technical)- including Ministry of Planning (</a:t>
            </a:r>
            <a:r>
              <a:rPr lang="en-GB" sz="2000" dirty="0">
                <a:solidFill>
                  <a:srgbClr val="FF0000"/>
                </a:solidFill>
              </a:rPr>
              <a:t>Tonga</a:t>
            </a:r>
            <a:r>
              <a:rPr lang="en-GB" sz="2000" dirty="0"/>
              <a:t>)</a:t>
            </a:r>
          </a:p>
          <a:p>
            <a:pPr marL="342900" lvl="1" indent="-342900">
              <a:spcAft>
                <a:spcPts val="1200"/>
              </a:spcAft>
              <a:buClr>
                <a:schemeClr val="accent1"/>
              </a:buClr>
              <a:defRPr/>
            </a:pPr>
            <a:r>
              <a:rPr lang="en-GB" sz="2000" dirty="0"/>
              <a:t>Clear terms of reference (clear description of roles and responsibilities) (</a:t>
            </a:r>
            <a:r>
              <a:rPr lang="en-GB" sz="2000" dirty="0">
                <a:solidFill>
                  <a:srgbClr val="FF0000"/>
                </a:solidFill>
              </a:rPr>
              <a:t>Portugal</a:t>
            </a:r>
            <a:r>
              <a:rPr lang="en-GB" sz="2000" dirty="0"/>
              <a:t>)</a:t>
            </a:r>
          </a:p>
          <a:p>
            <a:pPr marL="342900" lvl="1" indent="-342900">
              <a:spcAft>
                <a:spcPts val="1200"/>
              </a:spcAft>
              <a:buClr>
                <a:schemeClr val="accent1"/>
              </a:buClr>
              <a:defRPr/>
            </a:pPr>
            <a:endParaRPr lang="en-GB" sz="2000" dirty="0"/>
          </a:p>
        </p:txBody>
      </p:sp>
    </p:spTree>
    <p:extLst>
      <p:ext uri="{BB962C8B-B14F-4D97-AF65-F5344CB8AC3E}">
        <p14:creationId xmlns:p14="http://schemas.microsoft.com/office/powerpoint/2010/main" val="310595992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D87122A4-FA29-C51C-4784-75225F771B2A}"/>
              </a:ext>
            </a:extLst>
          </p:cNvPr>
          <p:cNvSpPr>
            <a:spLocks noGrp="1"/>
          </p:cNvSpPr>
          <p:nvPr>
            <p:ph type="title"/>
          </p:nvPr>
        </p:nvSpPr>
        <p:spPr>
          <a:xfrm>
            <a:off x="947956" y="852837"/>
            <a:ext cx="7566025" cy="931862"/>
          </a:xfrm>
        </p:spPr>
        <p:txBody>
          <a:bodyPr/>
          <a:lstStyle/>
          <a:p>
            <a:pPr eaLnBrk="1" hangingPunct="1"/>
            <a:r>
              <a:rPr lang="en-US"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Membership</a:t>
            </a:r>
            <a:endPar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Espace réservé du contenu 2">
            <a:extLst>
              <a:ext uri="{FF2B5EF4-FFF2-40B4-BE49-F238E27FC236}">
                <a16:creationId xmlns:a16="http://schemas.microsoft.com/office/drawing/2014/main" id="{BC253050-7503-706E-B89B-E1F28A7442C7}"/>
              </a:ext>
            </a:extLst>
          </p:cNvPr>
          <p:cNvSpPr>
            <a:spLocks noGrp="1"/>
          </p:cNvSpPr>
          <p:nvPr>
            <p:ph idx="1"/>
          </p:nvPr>
        </p:nvSpPr>
        <p:spPr>
          <a:xfrm>
            <a:off x="947956" y="1601381"/>
            <a:ext cx="9484411" cy="4295775"/>
          </a:xfrm>
        </p:spPr>
        <p:txBody>
          <a:bodyPr>
            <a:normAutofit/>
          </a:bodyPr>
          <a:lstStyle/>
          <a:p>
            <a:pPr marL="0" lvl="1" indent="0">
              <a:buNone/>
              <a:defRPr/>
            </a:pPr>
            <a:endParaRPr lang="en-GB" sz="2200"/>
          </a:p>
          <a:p>
            <a:pPr marL="342900" lvl="1" indent="-342900">
              <a:spcAft>
                <a:spcPts val="1200"/>
              </a:spcAft>
              <a:buClr>
                <a:schemeClr val="accent1"/>
              </a:buClr>
              <a:defRPr/>
            </a:pPr>
            <a:r>
              <a:rPr lang="en-GB" sz="2000"/>
              <a:t>Line ministries including Ministry of planning and planning entities in ministries (political and technical level)</a:t>
            </a:r>
          </a:p>
          <a:p>
            <a:pPr marL="342900" lvl="1" indent="-342900">
              <a:spcAft>
                <a:spcPts val="1200"/>
              </a:spcAft>
              <a:buClr>
                <a:schemeClr val="accent1"/>
              </a:buClr>
              <a:defRPr/>
            </a:pPr>
            <a:r>
              <a:rPr lang="en-GB" sz="2000"/>
              <a:t>Focal points from National Statistics Offices (NSOs), Parliament, Judiciary and Sustainable Development Coordination bodies</a:t>
            </a:r>
          </a:p>
          <a:p>
            <a:pPr marL="342900" lvl="1" indent="-342900">
              <a:spcAft>
                <a:spcPts val="1200"/>
              </a:spcAft>
              <a:buClr>
                <a:schemeClr val="accent1"/>
              </a:buClr>
              <a:defRPr/>
            </a:pPr>
            <a:r>
              <a:rPr lang="en-GB" sz="2000"/>
              <a:t>Focal points from local and regional governments</a:t>
            </a:r>
          </a:p>
          <a:p>
            <a:pPr marL="0" lvl="1" indent="0">
              <a:spcAft>
                <a:spcPts val="1200"/>
              </a:spcAft>
              <a:buClr>
                <a:schemeClr val="accent1"/>
              </a:buClr>
              <a:buNone/>
              <a:defRPr/>
            </a:pPr>
            <a:r>
              <a:rPr lang="en-GB" sz="3200" b="1">
                <a:solidFill>
                  <a:schemeClr val="accent1"/>
                </a:solidFill>
                <a:latin typeface="Arial" panose="020B0604020202020204" pitchFamily="34" charset="0"/>
                <a:ea typeface="ＭＳ Ｐゴシック" panose="020B0600070205080204" pitchFamily="34" charset="-128"/>
                <a:cs typeface="Arial" panose="020B0604020202020204" pitchFamily="34" charset="0"/>
              </a:rPr>
              <a:t>Consultation </a:t>
            </a:r>
          </a:p>
          <a:p>
            <a:pPr marL="342900" lvl="1" indent="-342900">
              <a:spcAft>
                <a:spcPts val="1200"/>
              </a:spcAft>
              <a:buClr>
                <a:schemeClr val="accent1"/>
              </a:buClr>
              <a:defRPr/>
            </a:pPr>
            <a:r>
              <a:rPr lang="en-GB" sz="2000"/>
              <a:t>Independent bodies and actors</a:t>
            </a:r>
          </a:p>
        </p:txBody>
      </p:sp>
    </p:spTree>
    <p:extLst>
      <p:ext uri="{BB962C8B-B14F-4D97-AF65-F5344CB8AC3E}">
        <p14:creationId xmlns:p14="http://schemas.microsoft.com/office/powerpoint/2010/main" val="390483981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D87122A4-FA29-C51C-4784-75225F771B2A}"/>
              </a:ext>
            </a:extLst>
          </p:cNvPr>
          <p:cNvSpPr>
            <a:spLocks noGrp="1"/>
          </p:cNvSpPr>
          <p:nvPr>
            <p:ph type="title"/>
          </p:nvPr>
        </p:nvSpPr>
        <p:spPr>
          <a:xfrm>
            <a:off x="947956" y="852837"/>
            <a:ext cx="7566025" cy="931862"/>
          </a:xfrm>
        </p:spPr>
        <p:txBody>
          <a:bodyPr/>
          <a:lstStyle/>
          <a:p>
            <a:pPr eaLnBrk="1" hangingPunct="1"/>
            <a:r>
              <a:rPr lang="en-US"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Mandate</a:t>
            </a:r>
            <a:endPar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Espace réservé du contenu 2">
            <a:extLst>
              <a:ext uri="{FF2B5EF4-FFF2-40B4-BE49-F238E27FC236}">
                <a16:creationId xmlns:a16="http://schemas.microsoft.com/office/drawing/2014/main" id="{BC253050-7503-706E-B89B-E1F28A7442C7}"/>
              </a:ext>
            </a:extLst>
          </p:cNvPr>
          <p:cNvSpPr>
            <a:spLocks noGrp="1"/>
          </p:cNvSpPr>
          <p:nvPr>
            <p:ph idx="1"/>
          </p:nvPr>
        </p:nvSpPr>
        <p:spPr>
          <a:xfrm>
            <a:off x="947956" y="1601381"/>
            <a:ext cx="9484411" cy="4295775"/>
          </a:xfrm>
        </p:spPr>
        <p:txBody>
          <a:bodyPr>
            <a:normAutofit/>
          </a:bodyPr>
          <a:lstStyle/>
          <a:p>
            <a:pPr marL="0" lvl="1" indent="0">
              <a:buNone/>
              <a:defRPr/>
            </a:pPr>
            <a:endParaRPr lang="en-GB" sz="2200" dirty="0"/>
          </a:p>
          <a:p>
            <a:pPr marL="342900" lvl="1" indent="-342900">
              <a:spcAft>
                <a:spcPts val="1200"/>
              </a:spcAft>
              <a:buClr>
                <a:schemeClr val="accent1"/>
              </a:buClr>
              <a:defRPr/>
            </a:pPr>
            <a:r>
              <a:rPr lang="en-GB" sz="2000" b="1" dirty="0"/>
              <a:t>Engagement through an all-mechanisms’ approach </a:t>
            </a:r>
            <a:r>
              <a:rPr lang="en-GB" sz="2000" dirty="0"/>
              <a:t>with both international (UPR, TB and SP) and regional mechanisms</a:t>
            </a:r>
          </a:p>
          <a:p>
            <a:pPr marL="342900" lvl="1" indent="-342900">
              <a:spcAft>
                <a:spcPts val="1200"/>
              </a:spcAft>
              <a:buClr>
                <a:schemeClr val="accent1"/>
              </a:buClr>
              <a:defRPr/>
            </a:pPr>
            <a:r>
              <a:rPr lang="en-GB" sz="2000" b="1" dirty="0"/>
              <a:t>Mainstreaming of HRM recommendations </a:t>
            </a:r>
            <a:r>
              <a:rPr lang="en-GB" sz="2000" dirty="0"/>
              <a:t>in national development frameworks and sectoral policies.</a:t>
            </a:r>
          </a:p>
          <a:p>
            <a:pPr marL="342900" lvl="1" indent="-342900">
              <a:spcAft>
                <a:spcPts val="1200"/>
              </a:spcAft>
              <a:buClr>
                <a:schemeClr val="accent1"/>
              </a:buClr>
              <a:defRPr/>
            </a:pPr>
            <a:r>
              <a:rPr lang="en-GB" sz="2000" b="1" dirty="0"/>
              <a:t>Monitoring of implementation </a:t>
            </a:r>
            <a:r>
              <a:rPr lang="en-GB" sz="2000" dirty="0"/>
              <a:t>(Moldova, Portugal)</a:t>
            </a:r>
          </a:p>
          <a:p>
            <a:pPr marL="342900" lvl="1" indent="-342900">
              <a:spcAft>
                <a:spcPts val="1200"/>
              </a:spcAft>
              <a:buClr>
                <a:schemeClr val="accent1"/>
              </a:buClr>
              <a:defRPr/>
            </a:pPr>
            <a:r>
              <a:rPr lang="en-GB" sz="2000" dirty="0"/>
              <a:t>Covering </a:t>
            </a:r>
            <a:r>
              <a:rPr lang="en-GB" sz="2000" b="1" dirty="0"/>
              <a:t>individual communications </a:t>
            </a:r>
            <a:r>
              <a:rPr lang="en-GB" sz="2000" dirty="0"/>
              <a:t>(replies to communications and Follow-up to Views and decisions- Moldova)- less developed for the moment.</a:t>
            </a:r>
          </a:p>
          <a:p>
            <a:pPr marL="342900" lvl="1" indent="-342900">
              <a:spcAft>
                <a:spcPts val="1200"/>
              </a:spcAft>
              <a:buClr>
                <a:schemeClr val="accent1"/>
              </a:buClr>
              <a:defRPr/>
            </a:pPr>
            <a:r>
              <a:rPr lang="en-GB" sz="2000" dirty="0"/>
              <a:t>Other tasks- international mandate (Morocco, Portugal), human rights education and awareness raising and advocacy (Guyana, Morocco, Philippines) </a:t>
            </a:r>
          </a:p>
          <a:p>
            <a:pPr marL="342900" lvl="1" indent="-342900">
              <a:spcAft>
                <a:spcPts val="1200"/>
              </a:spcAft>
              <a:buClr>
                <a:schemeClr val="accent1"/>
              </a:buClr>
              <a:defRPr/>
            </a:pPr>
            <a:endParaRPr lang="en-GB" sz="2000" dirty="0"/>
          </a:p>
          <a:p>
            <a:pPr marL="342900" lvl="1" indent="-342900">
              <a:spcAft>
                <a:spcPts val="1200"/>
              </a:spcAft>
              <a:buClr>
                <a:schemeClr val="accent1"/>
              </a:buClr>
              <a:defRPr/>
            </a:pPr>
            <a:endParaRPr lang="en-GB" sz="2000" dirty="0"/>
          </a:p>
          <a:p>
            <a:pPr marL="342900" lvl="1" indent="-342900">
              <a:spcAft>
                <a:spcPts val="1200"/>
              </a:spcAft>
              <a:buClr>
                <a:schemeClr val="accent1"/>
              </a:buClr>
              <a:defRPr/>
            </a:pPr>
            <a:endParaRPr lang="en-GB" sz="2000" dirty="0"/>
          </a:p>
        </p:txBody>
      </p:sp>
    </p:spTree>
    <p:extLst>
      <p:ext uri="{BB962C8B-B14F-4D97-AF65-F5344CB8AC3E}">
        <p14:creationId xmlns:p14="http://schemas.microsoft.com/office/powerpoint/2010/main" val="203170354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D87122A4-FA29-C51C-4784-75225F771B2A}"/>
              </a:ext>
            </a:extLst>
          </p:cNvPr>
          <p:cNvSpPr>
            <a:spLocks noGrp="1"/>
          </p:cNvSpPr>
          <p:nvPr>
            <p:ph type="title"/>
          </p:nvPr>
        </p:nvSpPr>
        <p:spPr>
          <a:xfrm>
            <a:off x="947956" y="852837"/>
            <a:ext cx="10404854" cy="1177844"/>
          </a:xfrm>
        </p:spPr>
        <p:txBody>
          <a:bodyPr>
            <a:normAutofit/>
          </a:bodyPr>
          <a:lstStyle/>
          <a:p>
            <a:pPr eaLnBrk="1" hangingPunct="1"/>
            <a:r>
              <a:rPr lang="en-US"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Information management and promotion of coherence with other implementation and FU processes at national level</a:t>
            </a:r>
            <a:endParaRPr lang="en-GB"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Espace réservé du contenu 2">
            <a:extLst>
              <a:ext uri="{FF2B5EF4-FFF2-40B4-BE49-F238E27FC236}">
                <a16:creationId xmlns:a16="http://schemas.microsoft.com/office/drawing/2014/main" id="{BC253050-7503-706E-B89B-E1F28A7442C7}"/>
              </a:ext>
            </a:extLst>
          </p:cNvPr>
          <p:cNvSpPr>
            <a:spLocks noGrp="1"/>
          </p:cNvSpPr>
          <p:nvPr>
            <p:ph idx="1"/>
          </p:nvPr>
        </p:nvSpPr>
        <p:spPr>
          <a:xfrm>
            <a:off x="947956" y="2149434"/>
            <a:ext cx="9484411" cy="3747722"/>
          </a:xfrm>
        </p:spPr>
        <p:txBody>
          <a:bodyPr>
            <a:normAutofit/>
          </a:bodyPr>
          <a:lstStyle/>
          <a:p>
            <a:pPr marL="0" lvl="1" indent="0">
              <a:buNone/>
              <a:defRPr/>
            </a:pPr>
            <a:endParaRPr lang="en-GB" sz="2200"/>
          </a:p>
          <a:p>
            <a:pPr marL="342900" lvl="1" indent="-342900">
              <a:spcAft>
                <a:spcPts val="1200"/>
              </a:spcAft>
              <a:buClr>
                <a:schemeClr val="accent1"/>
              </a:buClr>
              <a:defRPr/>
            </a:pPr>
            <a:r>
              <a:rPr lang="en-GB"/>
              <a:t>Information management: Added value of using digital tracking tools and platforms</a:t>
            </a:r>
          </a:p>
          <a:p>
            <a:pPr marL="342900" lvl="1" indent="-342900">
              <a:spcAft>
                <a:spcPts val="1200"/>
              </a:spcAft>
              <a:buClr>
                <a:schemeClr val="accent1"/>
              </a:buClr>
              <a:defRPr/>
            </a:pPr>
            <a:endParaRPr lang="en-GB"/>
          </a:p>
          <a:p>
            <a:pPr marL="342900" lvl="1" indent="-342900">
              <a:spcAft>
                <a:spcPts val="1200"/>
              </a:spcAft>
              <a:buClr>
                <a:schemeClr val="accent1"/>
              </a:buClr>
              <a:defRPr/>
            </a:pPr>
            <a:r>
              <a:rPr lang="en-GB"/>
              <a:t>Improved implementation through increased coherence with other processes- synergies with SDGs and mainstreaming of HR in national/sectoral policies</a:t>
            </a:r>
          </a:p>
          <a:p>
            <a:pPr marL="342900" lvl="1" indent="-342900">
              <a:spcAft>
                <a:spcPts val="1200"/>
              </a:spcAft>
              <a:buClr>
                <a:schemeClr val="accent1"/>
              </a:buClr>
              <a:defRPr/>
            </a:pPr>
            <a:endParaRPr lang="en-GB" sz="2000"/>
          </a:p>
          <a:p>
            <a:pPr marL="342900" lvl="1" indent="-342900">
              <a:spcAft>
                <a:spcPts val="1200"/>
              </a:spcAft>
              <a:buClr>
                <a:schemeClr val="accent1"/>
              </a:buClr>
              <a:defRPr/>
            </a:pPr>
            <a:endParaRPr lang="en-GB" sz="2000"/>
          </a:p>
          <a:p>
            <a:pPr marL="342900" lvl="1" indent="-342900">
              <a:spcAft>
                <a:spcPts val="1200"/>
              </a:spcAft>
              <a:buClr>
                <a:schemeClr val="accent1"/>
              </a:buClr>
              <a:defRPr/>
            </a:pPr>
            <a:endParaRPr lang="en-GB" sz="2000"/>
          </a:p>
        </p:txBody>
      </p:sp>
    </p:spTree>
    <p:extLst>
      <p:ext uri="{BB962C8B-B14F-4D97-AF65-F5344CB8AC3E}">
        <p14:creationId xmlns:p14="http://schemas.microsoft.com/office/powerpoint/2010/main" val="249785395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D87122A4-FA29-C51C-4784-75225F771B2A}"/>
              </a:ext>
            </a:extLst>
          </p:cNvPr>
          <p:cNvSpPr>
            <a:spLocks noGrp="1"/>
          </p:cNvSpPr>
          <p:nvPr>
            <p:ph type="title"/>
          </p:nvPr>
        </p:nvSpPr>
        <p:spPr>
          <a:xfrm>
            <a:off x="947956" y="852837"/>
            <a:ext cx="7566025" cy="931862"/>
          </a:xfrm>
        </p:spPr>
        <p:txBody>
          <a:bodyPr>
            <a:normAutofit/>
          </a:bodyPr>
          <a:lstStyle/>
          <a:p>
            <a:pPr eaLnBrk="1" hangingPunct="1"/>
            <a:r>
              <a:rPr lang="en-US"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Issues deserving further unpacking</a:t>
            </a:r>
            <a:endPar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Espace réservé du contenu 2">
            <a:extLst>
              <a:ext uri="{FF2B5EF4-FFF2-40B4-BE49-F238E27FC236}">
                <a16:creationId xmlns:a16="http://schemas.microsoft.com/office/drawing/2014/main" id="{BC253050-7503-706E-B89B-E1F28A7442C7}"/>
              </a:ext>
            </a:extLst>
          </p:cNvPr>
          <p:cNvSpPr>
            <a:spLocks noGrp="1"/>
          </p:cNvSpPr>
          <p:nvPr>
            <p:ph idx="1"/>
          </p:nvPr>
        </p:nvSpPr>
        <p:spPr>
          <a:xfrm>
            <a:off x="947956" y="1601381"/>
            <a:ext cx="9484411" cy="4295775"/>
          </a:xfrm>
        </p:spPr>
        <p:txBody>
          <a:bodyPr>
            <a:normAutofit/>
          </a:bodyPr>
          <a:lstStyle/>
          <a:p>
            <a:pPr marL="0" lvl="1" indent="0">
              <a:buNone/>
              <a:defRPr/>
            </a:pPr>
            <a:endParaRPr lang="en-GB" sz="2200"/>
          </a:p>
          <a:p>
            <a:pPr marL="342900" lvl="1" indent="-342900">
              <a:spcAft>
                <a:spcPts val="1200"/>
              </a:spcAft>
              <a:buClr>
                <a:schemeClr val="accent1"/>
              </a:buClr>
              <a:defRPr/>
            </a:pPr>
            <a:r>
              <a:rPr lang="en-GB" sz="2000"/>
              <a:t>Practices to mitigate staff turnover, strengthen institutional memory and ensure retention of skills and knowledge</a:t>
            </a:r>
          </a:p>
          <a:p>
            <a:pPr marL="342900" lvl="1" indent="-342900">
              <a:spcAft>
                <a:spcPts val="1200"/>
              </a:spcAft>
              <a:buClr>
                <a:schemeClr val="accent1"/>
              </a:buClr>
              <a:defRPr/>
            </a:pPr>
            <a:r>
              <a:rPr lang="en-GB" sz="2000"/>
              <a:t>Effective use of resources- budget allocation</a:t>
            </a:r>
          </a:p>
          <a:p>
            <a:pPr marL="342900" lvl="1" indent="-342900">
              <a:spcAft>
                <a:spcPts val="1200"/>
              </a:spcAft>
              <a:buClr>
                <a:schemeClr val="accent1"/>
              </a:buClr>
              <a:defRPr/>
            </a:pPr>
            <a:r>
              <a:rPr lang="en-GB" sz="2000"/>
              <a:t>Coordination practices that concretely enhance capacity of NMIRFs </a:t>
            </a:r>
            <a:r>
              <a:rPr lang="en-GB" sz="2000" err="1"/>
              <a:t>incl</a:t>
            </a:r>
            <a:r>
              <a:rPr lang="en-GB" sz="2000"/>
              <a:t> through written contributions from members of NMIRFs and use of digital tracking tools</a:t>
            </a:r>
          </a:p>
          <a:p>
            <a:pPr marL="342900" lvl="1" indent="-342900">
              <a:spcAft>
                <a:spcPts val="1200"/>
              </a:spcAft>
              <a:buClr>
                <a:schemeClr val="accent1"/>
              </a:buClr>
              <a:defRPr/>
            </a:pPr>
            <a:r>
              <a:rPr lang="en-GB" sz="2000"/>
              <a:t>Role of local and regional governments and NSOs</a:t>
            </a:r>
          </a:p>
          <a:p>
            <a:pPr marL="342900" lvl="1" indent="-342900">
              <a:spcAft>
                <a:spcPts val="1200"/>
              </a:spcAft>
              <a:buClr>
                <a:schemeClr val="accent1"/>
              </a:buClr>
              <a:defRPr/>
            </a:pPr>
            <a:r>
              <a:rPr lang="en-GB" sz="2000"/>
              <a:t>Systematic and sustained collaboration with SDG coordination bodies</a:t>
            </a:r>
          </a:p>
          <a:p>
            <a:pPr marL="342900" lvl="1" indent="-342900">
              <a:spcAft>
                <a:spcPts val="1200"/>
              </a:spcAft>
              <a:buClr>
                <a:schemeClr val="accent1"/>
              </a:buClr>
              <a:defRPr/>
            </a:pPr>
            <a:r>
              <a:rPr lang="en-GB" sz="2000"/>
              <a:t>Consultation practices to enable meaningful participation</a:t>
            </a:r>
          </a:p>
        </p:txBody>
      </p:sp>
    </p:spTree>
    <p:extLst>
      <p:ext uri="{BB962C8B-B14F-4D97-AF65-F5344CB8AC3E}">
        <p14:creationId xmlns:p14="http://schemas.microsoft.com/office/powerpoint/2010/main" val="241559622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D87122A4-FA29-C51C-4784-75225F771B2A}"/>
              </a:ext>
            </a:extLst>
          </p:cNvPr>
          <p:cNvSpPr>
            <a:spLocks noGrp="1"/>
          </p:cNvSpPr>
          <p:nvPr>
            <p:ph type="title"/>
          </p:nvPr>
        </p:nvSpPr>
        <p:spPr>
          <a:xfrm>
            <a:off x="947956" y="852837"/>
            <a:ext cx="7566025" cy="931862"/>
          </a:xfrm>
        </p:spPr>
        <p:txBody>
          <a:bodyPr>
            <a:normAutofit fontScale="90000"/>
          </a:bodyPr>
          <a:lstStyle/>
          <a:p>
            <a:pPr eaLnBrk="1" hangingPunct="1"/>
            <a:r>
              <a:rPr lang="en-US"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Issues deserving further unpacking (</a:t>
            </a:r>
            <a:r>
              <a:rPr lang="en-US" altLang="en-US" sz="3200" err="1">
                <a:solidFill>
                  <a:schemeClr val="accent1"/>
                </a:solidFill>
                <a:latin typeface="Arial" panose="020B0604020202020204" pitchFamily="34" charset="0"/>
                <a:ea typeface="ＭＳ Ｐゴシック" panose="020B0600070205080204" pitchFamily="34" charset="-128"/>
                <a:cs typeface="Arial" panose="020B0604020202020204" pitchFamily="34" charset="0"/>
              </a:rPr>
              <a:t>cont</a:t>
            </a:r>
            <a:r>
              <a:rPr lang="en-US"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a:t>
            </a:r>
            <a:endPar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Espace réservé du contenu 2">
            <a:extLst>
              <a:ext uri="{FF2B5EF4-FFF2-40B4-BE49-F238E27FC236}">
                <a16:creationId xmlns:a16="http://schemas.microsoft.com/office/drawing/2014/main" id="{BC253050-7503-706E-B89B-E1F28A7442C7}"/>
              </a:ext>
            </a:extLst>
          </p:cNvPr>
          <p:cNvSpPr>
            <a:spLocks noGrp="1"/>
          </p:cNvSpPr>
          <p:nvPr>
            <p:ph idx="1"/>
          </p:nvPr>
        </p:nvSpPr>
        <p:spPr>
          <a:xfrm>
            <a:off x="984738" y="1828800"/>
            <a:ext cx="9447629" cy="4068356"/>
          </a:xfrm>
        </p:spPr>
        <p:txBody>
          <a:bodyPr>
            <a:normAutofit/>
          </a:bodyPr>
          <a:lstStyle/>
          <a:p>
            <a:pPr marL="0" lvl="1" indent="0">
              <a:buNone/>
              <a:defRPr/>
            </a:pPr>
            <a:endParaRPr lang="en-GB" sz="2200"/>
          </a:p>
          <a:p>
            <a:pPr marL="342900" lvl="1" indent="-342900">
              <a:spcAft>
                <a:spcPts val="1200"/>
              </a:spcAft>
              <a:buClr>
                <a:schemeClr val="accent1"/>
              </a:buClr>
              <a:defRPr/>
            </a:pPr>
            <a:endParaRPr lang="en-GB" sz="2000"/>
          </a:p>
          <a:p>
            <a:pPr marL="342900" lvl="1" indent="-342900">
              <a:spcAft>
                <a:spcPts val="1200"/>
              </a:spcAft>
              <a:buClr>
                <a:schemeClr val="accent1"/>
              </a:buClr>
              <a:defRPr/>
            </a:pPr>
            <a:r>
              <a:rPr lang="en-GB" sz="2000"/>
              <a:t>Role of NMIRFs in data planning and data collection- respect of HRBAD</a:t>
            </a:r>
          </a:p>
          <a:p>
            <a:pPr marL="342900" lvl="1" indent="-342900">
              <a:spcAft>
                <a:spcPts val="1200"/>
              </a:spcAft>
              <a:buClr>
                <a:schemeClr val="accent1"/>
              </a:buClr>
              <a:defRPr/>
            </a:pPr>
            <a:r>
              <a:rPr lang="en-GB" sz="2000"/>
              <a:t>Implementation and follow-up practices around prioritization, human rights mainstreaming in sectoral policies and plans</a:t>
            </a:r>
          </a:p>
          <a:p>
            <a:pPr marL="342900" lvl="1" indent="-342900">
              <a:spcAft>
                <a:spcPts val="1200"/>
              </a:spcAft>
              <a:buClr>
                <a:schemeClr val="accent1"/>
              </a:buClr>
              <a:defRPr/>
            </a:pPr>
            <a:r>
              <a:rPr lang="en-GB" sz="2000"/>
              <a:t>Practices to respond to individual communications and to follow-up on Views/decisions</a:t>
            </a:r>
          </a:p>
          <a:p>
            <a:pPr marL="342900" lvl="1" indent="-342900">
              <a:spcAft>
                <a:spcPts val="1200"/>
              </a:spcAft>
              <a:buClr>
                <a:schemeClr val="accent1"/>
              </a:buClr>
              <a:defRPr/>
            </a:pPr>
            <a:r>
              <a:rPr lang="en-GB" sz="2000"/>
              <a:t>NMIRFs in Federal systems</a:t>
            </a:r>
          </a:p>
          <a:p>
            <a:pPr marL="342900" lvl="1" indent="-342900">
              <a:spcAft>
                <a:spcPts val="1200"/>
              </a:spcAft>
              <a:buClr>
                <a:schemeClr val="accent1"/>
              </a:buClr>
              <a:defRPr/>
            </a:pPr>
            <a:endParaRPr lang="en-GB" sz="2000"/>
          </a:p>
        </p:txBody>
      </p:sp>
    </p:spTree>
    <p:extLst>
      <p:ext uri="{BB962C8B-B14F-4D97-AF65-F5344CB8AC3E}">
        <p14:creationId xmlns:p14="http://schemas.microsoft.com/office/powerpoint/2010/main" val="372516734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C8667EA6-1729-4D42-18C8-5F65AAECB027}"/>
              </a:ext>
            </a:extLst>
          </p:cNvPr>
          <p:cNvSpPr>
            <a:spLocks noGrp="1"/>
          </p:cNvSpPr>
          <p:nvPr>
            <p:ph idx="1"/>
          </p:nvPr>
        </p:nvSpPr>
        <p:spPr>
          <a:xfrm>
            <a:off x="2265364" y="1498600"/>
            <a:ext cx="7566025" cy="4478338"/>
          </a:xfrm>
        </p:spPr>
        <p:txBody>
          <a:bodyPr/>
          <a:lstStyle/>
          <a:p>
            <a:pPr marL="0" indent="0" algn="ctr">
              <a:buNone/>
            </a:pPr>
            <a:r>
              <a:rPr lang="en-GB" altLang="en-US">
                <a:latin typeface="Arial" panose="020B0604020202020204" pitchFamily="34" charset="0"/>
                <a:ea typeface="ＭＳ Ｐゴシック" panose="020B0600070205080204" pitchFamily="34" charset="-128"/>
                <a:cs typeface="Arial" panose="020B0604020202020204" pitchFamily="34" charset="0"/>
              </a:rPr>
              <a:t>For more information, please contact</a:t>
            </a:r>
          </a:p>
          <a:p>
            <a:pPr marL="0" indent="0" algn="ctr">
              <a:buNone/>
            </a:pPr>
            <a:r>
              <a:rPr lang="en-GB" altLang="en-US">
                <a:latin typeface="Arial" panose="020B0604020202020204" pitchFamily="34" charset="0"/>
                <a:ea typeface="ＭＳ Ｐゴシック" panose="020B0600070205080204" pitchFamily="34" charset="-128"/>
                <a:cs typeface="Arial" panose="020B0604020202020204" pitchFamily="34" charset="0"/>
                <a:hlinkClick r:id="rId2"/>
              </a:rPr>
              <a:t>ohchr-tbcbp@un.org</a:t>
            </a:r>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marL="0" indent="0" algn="ctr">
              <a:buNone/>
            </a:pPr>
            <a:r>
              <a:rPr lang="en-GB" altLang="en-US" sz="3200" b="1">
                <a:latin typeface="Arial" panose="020B0604020202020204" pitchFamily="34" charset="0"/>
                <a:ea typeface="ＭＳ Ｐゴシック" panose="020B0600070205080204" pitchFamily="34" charset="-128"/>
                <a:cs typeface="Arial" panose="020B0604020202020204" pitchFamily="34" charset="0"/>
              </a:rPr>
              <a:t>Thank you for your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rsection_powerpoint_ver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 y="0"/>
            <a:ext cx="12185904" cy="6858000"/>
          </a:xfrm>
          <a:prstGeom prst="rect">
            <a:avLst/>
          </a:prstGeom>
        </p:spPr>
      </p:pic>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normAutofit fontScale="90000"/>
          </a:bodyPr>
          <a:lstStyle/>
          <a:p>
            <a:pPr algn="ctr"/>
            <a:r>
              <a:rPr lang="en-US">
                <a:solidFill>
                  <a:srgbClr val="FFFFFF"/>
                </a:solidFill>
                <a:latin typeface="Futura Std Book"/>
              </a:rPr>
              <a:t>What is a national mechanism for implementation, reporting and follow-up</a:t>
            </a:r>
            <a:endParaRPr lang="es-ES"/>
          </a:p>
        </p:txBody>
      </p:sp>
    </p:spTree>
    <p:extLst>
      <p:ext uri="{BB962C8B-B14F-4D97-AF65-F5344CB8AC3E}">
        <p14:creationId xmlns:p14="http://schemas.microsoft.com/office/powerpoint/2010/main" val="170857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7901E86B-AF1E-49B7-7414-223DF96420A1}"/>
              </a:ext>
            </a:extLst>
          </p:cNvPr>
          <p:cNvSpPr>
            <a:spLocks noGrp="1"/>
          </p:cNvSpPr>
          <p:nvPr>
            <p:ph type="title"/>
          </p:nvPr>
        </p:nvSpPr>
        <p:spPr>
          <a:xfrm>
            <a:off x="954526" y="1130316"/>
            <a:ext cx="7566025" cy="992187"/>
          </a:xfrm>
        </p:spPr>
        <p:txBody>
          <a:bodyPr/>
          <a:lstStyle/>
          <a:p>
            <a:pPr eaLnBrk="1" hangingPunct="1"/>
            <a:r>
              <a:rPr lang="en-GB"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What is a National Mechanism for Implementation, Reporting and Follow-up</a:t>
            </a:r>
          </a:p>
        </p:txBody>
      </p:sp>
      <p:sp>
        <p:nvSpPr>
          <p:cNvPr id="17411" name="Espace réservé du contenu 2">
            <a:extLst>
              <a:ext uri="{FF2B5EF4-FFF2-40B4-BE49-F238E27FC236}">
                <a16:creationId xmlns:a16="http://schemas.microsoft.com/office/drawing/2014/main" id="{B06AD380-1F1E-7343-2228-15052823B894}"/>
              </a:ext>
            </a:extLst>
          </p:cNvPr>
          <p:cNvSpPr>
            <a:spLocks noGrp="1"/>
          </p:cNvSpPr>
          <p:nvPr>
            <p:ph idx="1"/>
          </p:nvPr>
        </p:nvSpPr>
        <p:spPr>
          <a:xfrm>
            <a:off x="597408" y="2122503"/>
            <a:ext cx="10375392" cy="3863770"/>
          </a:xfrm>
        </p:spPr>
        <p:txBody>
          <a:bodyPr/>
          <a:lstStyle/>
          <a:p>
            <a:pPr marL="457200" lvl="1" indent="0">
              <a:buNone/>
              <a:defRPr/>
            </a:pPr>
            <a:endParaRPr lang="en-GB" altLang="en-US" sz="2000">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defRPr/>
            </a:pPr>
            <a:r>
              <a:rPr lang="en-GB" altLang="en-US">
                <a:latin typeface="Arial" panose="020B0604020202020204" pitchFamily="34" charset="0"/>
                <a:ea typeface="ＭＳ Ｐゴシック" panose="020B0600070205080204" pitchFamily="34" charset="-128"/>
                <a:cs typeface="Arial" panose="020B0604020202020204" pitchFamily="34" charset="0"/>
              </a:rPr>
              <a:t>A government structure with a mandate to:</a:t>
            </a:r>
            <a:endParaRPr lang="en-GB" altLang="en-US" b="1">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defRPr/>
            </a:pPr>
            <a:endParaRPr lang="en-GB" altLang="en-US" b="1">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GB" altLang="en-US" sz="2000" b="1">
                <a:latin typeface="Arial" panose="020B0604020202020204" pitchFamily="34" charset="0"/>
                <a:ea typeface="ＭＳ Ｐゴシック" panose="020B0600070205080204" pitchFamily="34" charset="-128"/>
                <a:cs typeface="Arial" panose="020B0604020202020204" pitchFamily="34" charset="0"/>
              </a:rPr>
              <a:t>Coordinate the preparation of reports</a:t>
            </a:r>
            <a:r>
              <a:rPr lang="en-GB" altLang="en-US" sz="2000">
                <a:latin typeface="Arial" panose="020B0604020202020204" pitchFamily="34" charset="0"/>
                <a:ea typeface="ＭＳ Ｐゴシック" panose="020B0600070205080204" pitchFamily="34" charset="-128"/>
                <a:cs typeface="Arial" panose="020B0604020202020204" pitchFamily="34" charset="0"/>
              </a:rPr>
              <a:t> </a:t>
            </a:r>
            <a:r>
              <a:rPr lang="en-GB" altLang="en-US" sz="2000" b="1">
                <a:latin typeface="Arial" panose="020B0604020202020204" pitchFamily="34" charset="0"/>
                <a:ea typeface="ＭＳ Ｐゴシック" panose="020B0600070205080204" pitchFamily="34" charset="-128"/>
                <a:cs typeface="Arial" panose="020B0604020202020204" pitchFamily="34" charset="0"/>
              </a:rPr>
              <a:t>to and engagement</a:t>
            </a:r>
            <a:r>
              <a:rPr lang="en-GB" altLang="en-US" sz="2000">
                <a:latin typeface="Arial" panose="020B0604020202020204" pitchFamily="34" charset="0"/>
                <a:ea typeface="ＭＳ Ｐゴシック" panose="020B0600070205080204" pitchFamily="34" charset="-128"/>
                <a:cs typeface="Arial" panose="020B0604020202020204" pitchFamily="34" charset="0"/>
              </a:rPr>
              <a:t> </a:t>
            </a:r>
            <a:r>
              <a:rPr lang="en-GB" altLang="en-US" sz="2000" b="1">
                <a:latin typeface="Arial" panose="020B0604020202020204" pitchFamily="34" charset="0"/>
                <a:ea typeface="ＭＳ Ｐゴシック" panose="020B0600070205080204" pitchFamily="34" charset="-128"/>
                <a:cs typeface="Arial" panose="020B0604020202020204" pitchFamily="34" charset="0"/>
              </a:rPr>
              <a:t>with</a:t>
            </a:r>
            <a:r>
              <a:rPr lang="en-GB" altLang="en-US" sz="2000">
                <a:latin typeface="Arial" panose="020B0604020202020204" pitchFamily="34" charset="0"/>
                <a:ea typeface="ＭＳ Ｐゴシック" panose="020B0600070205080204" pitchFamily="34" charset="-128"/>
                <a:cs typeface="Arial" panose="020B0604020202020204" pitchFamily="34" charset="0"/>
              </a:rPr>
              <a:t> international and regional human rights mechanisms (including treaty bodies, the universal periodic review and special procedures)</a:t>
            </a:r>
          </a:p>
          <a:p>
            <a:pPr marL="457200" lvl="1" indent="0">
              <a:buNone/>
              <a:defRPr/>
            </a:pPr>
            <a:endParaRPr lang="en-GB" altLang="en-US" sz="2000" b="1">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GB" altLang="en-US" sz="2000" b="1">
                <a:latin typeface="Arial" panose="020B0604020202020204" pitchFamily="34" charset="0"/>
                <a:ea typeface="ＭＳ Ｐゴシック" panose="020B0600070205080204" pitchFamily="34" charset="-128"/>
                <a:cs typeface="Arial" panose="020B0604020202020204" pitchFamily="34" charset="0"/>
              </a:rPr>
              <a:t>Coordinate and monitor national follow-up</a:t>
            </a:r>
            <a:r>
              <a:rPr lang="en-GB" altLang="en-US" sz="2000">
                <a:latin typeface="Arial" panose="020B0604020202020204" pitchFamily="34" charset="0"/>
                <a:ea typeface="ＭＳ Ｐゴシック" panose="020B0600070205080204" pitchFamily="34" charset="-128"/>
                <a:cs typeface="Arial" panose="020B0604020202020204" pitchFamily="34" charset="0"/>
              </a:rPr>
              <a:t> </a:t>
            </a:r>
            <a:r>
              <a:rPr lang="en-GB" altLang="en-US" sz="2000" b="1">
                <a:latin typeface="Arial" panose="020B0604020202020204" pitchFamily="34" charset="0"/>
                <a:ea typeface="ＭＳ Ｐゴシック" panose="020B0600070205080204" pitchFamily="34" charset="-128"/>
                <a:cs typeface="Arial" panose="020B0604020202020204" pitchFamily="34" charset="0"/>
              </a:rPr>
              <a:t>and implementation</a:t>
            </a:r>
            <a:r>
              <a:rPr lang="en-GB" altLang="en-US" sz="2000">
                <a:latin typeface="Arial" panose="020B0604020202020204" pitchFamily="34" charset="0"/>
                <a:ea typeface="ＭＳ Ｐゴシック" panose="020B0600070205080204" pitchFamily="34" charset="-128"/>
                <a:cs typeface="Arial" panose="020B0604020202020204" pitchFamily="34" charset="0"/>
              </a:rPr>
              <a:t> of treaty obligations and recommendations/ decisions from these mechanisms.</a:t>
            </a:r>
          </a:p>
          <a:p>
            <a:pPr lvl="1">
              <a:buFont typeface="Wingdings" panose="05000000000000000000" pitchFamily="2" charset="2"/>
              <a:buChar char="Ø"/>
              <a:defRPr/>
            </a:pPr>
            <a:endParaRPr lang="en-GB" altLang="en-US" sz="2000">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fr-CH" altLang="en-US" sz="2000">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GB" altLang="en-US" sz="200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C581D524-DF30-DF0F-E99A-9147932538C6}"/>
              </a:ext>
            </a:extLst>
          </p:cNvPr>
          <p:cNvSpPr>
            <a:spLocks noGrp="1"/>
          </p:cNvSpPr>
          <p:nvPr>
            <p:ph type="title"/>
          </p:nvPr>
        </p:nvSpPr>
        <p:spPr>
          <a:xfrm>
            <a:off x="838200" y="757569"/>
            <a:ext cx="10515600" cy="1325563"/>
          </a:xfrm>
        </p:spPr>
        <p:txBody>
          <a:bodyPr/>
          <a:lstStyle/>
          <a:p>
            <a:pPr eaLnBrk="1" hangingPunct="1"/>
            <a:r>
              <a:rPr lang="fr-CH" altLang="en-US" sz="2400" err="1">
                <a:latin typeface="Arial" panose="020B0604020202020204" pitchFamily="34" charset="0"/>
                <a:ea typeface="ＭＳ Ｐゴシック" panose="020B0600070205080204" pitchFamily="34" charset="-128"/>
                <a:cs typeface="Arial" panose="020B0604020202020204" pitchFamily="34" charset="0"/>
              </a:rPr>
              <a:t>Rationale</a:t>
            </a:r>
            <a:r>
              <a:rPr lang="fr-CH" altLang="en-US" sz="2400">
                <a:latin typeface="Arial" panose="020B0604020202020204" pitchFamily="34" charset="0"/>
                <a:ea typeface="ＭＳ Ｐゴシック" panose="020B0600070205080204" pitchFamily="34" charset="-128"/>
                <a:cs typeface="Arial" panose="020B0604020202020204" pitchFamily="34" charset="0"/>
              </a:rPr>
              <a:t> for </a:t>
            </a:r>
            <a:r>
              <a:rPr lang="en-GB" altLang="en-US" sz="2400">
                <a:latin typeface="Arial" panose="020B0604020202020204" pitchFamily="34" charset="0"/>
                <a:ea typeface="ＭＳ Ｐゴシック" panose="020B0600070205080204" pitchFamily="34" charset="-128"/>
                <a:cs typeface="Arial" panose="020B0604020202020204" pitchFamily="34" charset="0"/>
              </a:rPr>
              <a:t>institutionalizing</a:t>
            </a:r>
            <a:r>
              <a:rPr lang="fr-CH" altLang="en-US" sz="2400">
                <a:latin typeface="Arial" panose="020B0604020202020204" pitchFamily="34" charset="0"/>
                <a:ea typeface="ＭＳ Ｐゴシック" panose="020B0600070205080204" pitchFamily="34" charset="-128"/>
                <a:cs typeface="Arial" panose="020B0604020202020204" pitchFamily="34" charset="0"/>
              </a:rPr>
              <a:t> </a:t>
            </a:r>
            <a:br>
              <a:rPr lang="fr-CH" altLang="en-US" sz="2400">
                <a:latin typeface="Arial" panose="020B0604020202020204" pitchFamily="34" charset="0"/>
                <a:ea typeface="ＭＳ Ｐゴシック" panose="020B0600070205080204" pitchFamily="34" charset="-128"/>
                <a:cs typeface="Arial" panose="020B0604020202020204" pitchFamily="34" charset="0"/>
              </a:rPr>
            </a:br>
            <a:r>
              <a:rPr lang="fr-CH" altLang="en-US" sz="2400">
                <a:latin typeface="Arial" panose="020B0604020202020204" pitchFamily="34" charset="0"/>
                <a:ea typeface="ＭＳ Ｐゴシック" panose="020B0600070205080204" pitchFamily="34" charset="-128"/>
                <a:cs typeface="Arial" panose="020B0604020202020204" pitchFamily="34" charset="0"/>
              </a:rPr>
              <a:t>State </a:t>
            </a:r>
            <a:r>
              <a:rPr lang="en-GB" altLang="en-US" sz="2400">
                <a:latin typeface="Arial" panose="020B0604020202020204" pitchFamily="34" charset="0"/>
                <a:ea typeface="ＭＳ Ｐゴシック" panose="020B0600070205080204" pitchFamily="34" charset="-128"/>
                <a:cs typeface="Arial" panose="020B0604020202020204" pitchFamily="34" charset="0"/>
              </a:rPr>
              <a:t>engagement with human rights mechanisms</a:t>
            </a:r>
            <a:endParaRPr lang="fr-FR" altLang="en-US" sz="2400">
              <a:latin typeface="Arial" panose="020B0604020202020204" pitchFamily="34" charset="0"/>
              <a:ea typeface="ＭＳ Ｐゴシック" panose="020B0600070205080204" pitchFamily="34" charset="-128"/>
              <a:cs typeface="Arial" panose="020B0604020202020204" pitchFamily="34" charset="0"/>
            </a:endParaRPr>
          </a:p>
        </p:txBody>
      </p:sp>
      <p:sp>
        <p:nvSpPr>
          <p:cNvPr id="6147" name="Espace réservé du contenu 2">
            <a:extLst>
              <a:ext uri="{FF2B5EF4-FFF2-40B4-BE49-F238E27FC236}">
                <a16:creationId xmlns:a16="http://schemas.microsoft.com/office/drawing/2014/main" id="{B2F0AFB4-6355-792D-5E7F-03584AD4B069}"/>
              </a:ext>
            </a:extLst>
          </p:cNvPr>
          <p:cNvSpPr>
            <a:spLocks noGrp="1"/>
          </p:cNvSpPr>
          <p:nvPr>
            <p:ph idx="1"/>
          </p:nvPr>
        </p:nvSpPr>
        <p:spPr>
          <a:xfrm>
            <a:off x="968842" y="1930400"/>
            <a:ext cx="6544478" cy="4580128"/>
          </a:xfrm>
        </p:spPr>
        <p:txBody>
          <a:bodyPr>
            <a:normAutofit/>
          </a:bodyPr>
          <a:lstStyle/>
          <a:p>
            <a:pPr>
              <a:defRPr/>
            </a:pPr>
            <a:r>
              <a:rPr lang="en-GB" altLang="en-US" sz="1600" b="1">
                <a:latin typeface="Arial" charset="0"/>
                <a:ea typeface="ＭＳ Ｐゴシック" pitchFamily="34" charset="-128"/>
                <a:cs typeface="Arial" charset="0"/>
              </a:rPr>
              <a:t>Timely and quality reporting</a:t>
            </a:r>
            <a:r>
              <a:rPr lang="en-GB" altLang="en-US" sz="1600">
                <a:latin typeface="Arial" charset="0"/>
                <a:ea typeface="ＭＳ Ｐゴシック" pitchFamily="34" charset="-128"/>
                <a:cs typeface="Arial" charset="0"/>
              </a:rPr>
              <a:t> demands sustainable technical expertise</a:t>
            </a:r>
          </a:p>
          <a:p>
            <a:pPr lvl="1">
              <a:defRPr/>
            </a:pPr>
            <a:r>
              <a:rPr lang="en-GB" altLang="en-US" sz="1400">
                <a:latin typeface="Arial" charset="0"/>
                <a:ea typeface="ＭＳ Ｐゴシック" pitchFamily="34" charset="-128"/>
                <a:cs typeface="Arial" charset="0"/>
              </a:rPr>
              <a:t>Ongoing growth in human rights mechanisms (int’l and regional), reporting requirements, and number of human rights recommendations addressed to States</a:t>
            </a:r>
            <a:endParaRPr lang="en-GB" altLang="en-US" sz="1400" b="1">
              <a:latin typeface="Arial" charset="0"/>
              <a:ea typeface="ＭＳ Ｐゴシック" pitchFamily="34" charset="-128"/>
              <a:cs typeface="Arial" charset="0"/>
            </a:endParaRPr>
          </a:p>
          <a:p>
            <a:pPr lvl="1">
              <a:defRPr/>
            </a:pPr>
            <a:r>
              <a:rPr lang="en-GB" altLang="en-US" sz="1400">
                <a:latin typeface="Arial" charset="0"/>
                <a:ea typeface="ＭＳ Ｐゴシック" pitchFamily="34" charset="-128"/>
                <a:cs typeface="Arial" charset="0"/>
              </a:rPr>
              <a:t>Quality reporting requires obtaining relevant information and data from different sources  </a:t>
            </a:r>
          </a:p>
          <a:p>
            <a:pPr>
              <a:defRPr/>
            </a:pPr>
            <a:endParaRPr lang="en-GB" altLang="en-US" sz="1400" b="1">
              <a:latin typeface="Arial" charset="0"/>
              <a:ea typeface="ＭＳ Ｐゴシック" pitchFamily="34" charset="-128"/>
              <a:cs typeface="Arial" charset="0"/>
            </a:endParaRPr>
          </a:p>
          <a:p>
            <a:pPr>
              <a:defRPr/>
            </a:pPr>
            <a:r>
              <a:rPr lang="en-GB" altLang="en-US" sz="1600" b="1">
                <a:latin typeface="Arial" charset="0"/>
                <a:ea typeface="ＭＳ Ｐゴシック" pitchFamily="34" charset="-128"/>
                <a:cs typeface="Arial" charset="0"/>
              </a:rPr>
              <a:t>Effective follow-up </a:t>
            </a:r>
            <a:r>
              <a:rPr lang="en-GB" altLang="en-US" sz="1600">
                <a:latin typeface="Arial" charset="0"/>
                <a:ea typeface="ＭＳ Ｐゴシック" pitchFamily="34" charset="-128"/>
                <a:cs typeface="Arial" charset="0"/>
              </a:rPr>
              <a:t>by different parts and levels of government</a:t>
            </a:r>
          </a:p>
          <a:p>
            <a:pPr lvl="1">
              <a:defRPr/>
            </a:pPr>
            <a:r>
              <a:rPr lang="en-GB" altLang="en-US" sz="1400">
                <a:latin typeface="Arial" charset="0"/>
                <a:ea typeface="ＭＳ Ｐゴシック" pitchFamily="34" charset="-128"/>
                <a:cs typeface="Arial" charset="0"/>
              </a:rPr>
              <a:t>Implementation of the outcome of mechanisms requires processes at the national level not just for transmitting recommendations to relevant ministries, to the parliament and other bodies, but also the integration of response actions in policies, plans, etc.</a:t>
            </a:r>
          </a:p>
          <a:p>
            <a:pPr lvl="1">
              <a:defRPr/>
            </a:pPr>
            <a:r>
              <a:rPr lang="en-GB" altLang="en-US" sz="1400">
                <a:latin typeface="Arial" charset="0"/>
                <a:ea typeface="ＭＳ Ｐゴシック" pitchFamily="34" charset="-128"/>
                <a:cs typeface="Arial" charset="0"/>
              </a:rPr>
              <a:t>Ongoing monitoring of the implementation of recommendations</a:t>
            </a:r>
          </a:p>
          <a:p>
            <a:pPr>
              <a:defRPr/>
            </a:pPr>
            <a:endParaRPr lang="en-GB" altLang="en-US" sz="1600">
              <a:latin typeface="Arial" charset="0"/>
              <a:ea typeface="ＭＳ Ｐゴシック" pitchFamily="34" charset="-128"/>
              <a:cs typeface="Arial" charset="0"/>
            </a:endParaRPr>
          </a:p>
          <a:p>
            <a:pPr>
              <a:defRPr/>
            </a:pPr>
            <a:r>
              <a:rPr lang="en-GB" altLang="en-US" sz="1600">
                <a:latin typeface="Arial" charset="0"/>
                <a:ea typeface="ＭＳ Ｐゴシック" pitchFamily="34" charset="-128"/>
                <a:cs typeface="Arial" charset="0"/>
              </a:rPr>
              <a:t>Ad-hoc arrangements are not viable and do not lead to effective implementation</a:t>
            </a:r>
          </a:p>
          <a:p>
            <a:pPr>
              <a:defRPr/>
            </a:pPr>
            <a:endParaRPr lang="en-GB" altLang="en-US" sz="1600">
              <a:latin typeface="Arial" charset="0"/>
              <a:ea typeface="ＭＳ Ｐゴシック" pitchFamily="34" charset="-128"/>
              <a:cs typeface="Arial" charset="0"/>
            </a:endParaRPr>
          </a:p>
          <a:p>
            <a:pPr eaLnBrk="1" hangingPunct="1">
              <a:lnSpc>
                <a:spcPct val="90000"/>
              </a:lnSpc>
              <a:defRPr/>
            </a:pPr>
            <a:endParaRPr lang="en-GB" altLang="en-US" sz="1600">
              <a:latin typeface="Arial" charset="0"/>
              <a:ea typeface="ＭＳ Ｐゴシック" pitchFamily="34" charset="-128"/>
              <a:cs typeface="Arial" charset="0"/>
            </a:endParaRPr>
          </a:p>
        </p:txBody>
      </p:sp>
      <p:pic>
        <p:nvPicPr>
          <p:cNvPr id="4" name="Picture 3">
            <a:extLst>
              <a:ext uri="{FF2B5EF4-FFF2-40B4-BE49-F238E27FC236}">
                <a16:creationId xmlns:a16="http://schemas.microsoft.com/office/drawing/2014/main" id="{04A33A35-4186-3BF2-0DB9-76C58728650C}"/>
              </a:ext>
            </a:extLst>
          </p:cNvPr>
          <p:cNvPicPr>
            <a:picLocks noChangeAspect="1"/>
          </p:cNvPicPr>
          <p:nvPr/>
        </p:nvPicPr>
        <p:blipFill>
          <a:blip r:embed="rId3"/>
          <a:stretch>
            <a:fillRect/>
          </a:stretch>
        </p:blipFill>
        <p:spPr>
          <a:xfrm>
            <a:off x="7985686" y="2236103"/>
            <a:ext cx="3057525" cy="3286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7CC69BC-879B-31F4-1CF6-DE533AEA0E73}"/>
              </a:ext>
            </a:extLst>
          </p:cNvPr>
          <p:cNvSpPr>
            <a:spLocks noGrp="1"/>
          </p:cNvSpPr>
          <p:nvPr>
            <p:ph type="title"/>
          </p:nvPr>
        </p:nvSpPr>
        <p:spPr/>
        <p:txBody>
          <a:bodyPr/>
          <a:lstStyle/>
          <a:p>
            <a:r>
              <a:rPr lang="en-US" altLang="en-US" sz="21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Common practical challenges in the coordination of follow-up planning and reporting</a:t>
            </a:r>
          </a:p>
        </p:txBody>
      </p:sp>
      <p:sp>
        <p:nvSpPr>
          <p:cNvPr id="29699" name="Content Placeholder 2">
            <a:extLst>
              <a:ext uri="{FF2B5EF4-FFF2-40B4-BE49-F238E27FC236}">
                <a16:creationId xmlns:a16="http://schemas.microsoft.com/office/drawing/2014/main" id="{A19662AF-8970-1BA3-4960-48ED5916F0DD}"/>
              </a:ext>
            </a:extLst>
          </p:cNvPr>
          <p:cNvSpPr>
            <a:spLocks noGrp="1"/>
          </p:cNvSpPr>
          <p:nvPr>
            <p:ph idx="1"/>
          </p:nvPr>
        </p:nvSpPr>
        <p:spPr>
          <a:xfrm>
            <a:off x="838200" y="2482515"/>
            <a:ext cx="9832596" cy="3359150"/>
          </a:xfrm>
        </p:spPr>
        <p:txBody>
          <a:bodyPr vert="horz" lIns="68580" tIns="34290" rIns="68580" bIns="34290" rtlCol="0">
            <a:normAutofit/>
          </a:bodyPr>
          <a:lstStyle/>
          <a:p>
            <a:pPr>
              <a:buClr>
                <a:schemeClr val="accent1"/>
              </a:buClr>
            </a:pPr>
            <a:r>
              <a:rPr lang="en-GB" altLang="en-US" sz="1800" b="1">
                <a:solidFill>
                  <a:srgbClr val="333333"/>
                </a:solidFill>
                <a:latin typeface="Futura Std Book"/>
                <a:ea typeface="ＭＳ Ｐゴシック" panose="020B0600070205080204" pitchFamily="34" charset="-128"/>
                <a:cs typeface="Arial" panose="020B0604020202020204" pitchFamily="34" charset="0"/>
              </a:rPr>
              <a:t>Processing large numbers </a:t>
            </a:r>
            <a:r>
              <a:rPr lang="en-GB" altLang="en-US" sz="1800">
                <a:solidFill>
                  <a:srgbClr val="333333"/>
                </a:solidFill>
                <a:latin typeface="Futura Std Book"/>
                <a:ea typeface="ＭＳ Ｐゴシック" panose="020B0600070205080204" pitchFamily="34" charset="-128"/>
                <a:cs typeface="Arial" panose="020B0604020202020204" pitchFamily="34" charset="0"/>
              </a:rPr>
              <a:t>of</a:t>
            </a:r>
            <a:r>
              <a:rPr lang="en-GB" altLang="en-US" sz="1800" b="1">
                <a:solidFill>
                  <a:srgbClr val="333333"/>
                </a:solidFill>
                <a:latin typeface="Futura Std Book"/>
                <a:ea typeface="ＭＳ Ｐゴシック" panose="020B0600070205080204" pitchFamily="34" charset="-128"/>
                <a:cs typeface="Arial" panose="020B0604020202020204" pitchFamily="34" charset="0"/>
              </a:rPr>
              <a:t> </a:t>
            </a:r>
            <a:r>
              <a:rPr lang="en-GB" altLang="en-US" sz="1800">
                <a:solidFill>
                  <a:srgbClr val="333333"/>
                </a:solidFill>
                <a:latin typeface="Futura Std Book"/>
                <a:ea typeface="ＭＳ Ｐゴシック" panose="020B0600070205080204" pitchFamily="34" charset="-128"/>
                <a:cs typeface="Arial" panose="020B0604020202020204" pitchFamily="34" charset="0"/>
              </a:rPr>
              <a:t>complex recommendations and interlinked follow-up activities</a:t>
            </a:r>
            <a:r>
              <a:rPr lang="en-US" altLang="en-US" sz="1800">
                <a:solidFill>
                  <a:srgbClr val="333333"/>
                </a:solidFill>
                <a:latin typeface="Futura Std Book"/>
                <a:ea typeface="ＭＳ Ｐゴシック" panose="020B0600070205080204" pitchFamily="34" charset="-128"/>
                <a:cs typeface="Arial" panose="020B0604020202020204" pitchFamily="34" charset="0"/>
              </a:rPr>
              <a:t>​</a:t>
            </a:r>
          </a:p>
          <a:p>
            <a:pPr>
              <a:buClr>
                <a:schemeClr val="accent1"/>
              </a:buClr>
            </a:pPr>
            <a:r>
              <a:rPr lang="en-GB" altLang="en-US" sz="1800" b="1">
                <a:solidFill>
                  <a:srgbClr val="333333"/>
                </a:solidFill>
                <a:latin typeface="Futura Std Book"/>
                <a:ea typeface="ＭＳ Ｐゴシック" panose="020B0600070205080204" pitchFamily="34" charset="-128"/>
                <a:cs typeface="Arial" panose="020B0604020202020204" pitchFamily="34" charset="0"/>
              </a:rPr>
              <a:t>Assigning responsibility</a:t>
            </a:r>
            <a:r>
              <a:rPr lang="en-GB" altLang="en-US" sz="1800">
                <a:solidFill>
                  <a:srgbClr val="333333"/>
                </a:solidFill>
                <a:latin typeface="Futura Std Book"/>
                <a:ea typeface="ＭＳ Ｐゴシック" panose="020B0600070205080204" pitchFamily="34" charset="-128"/>
                <a:cs typeface="Arial" panose="020B0604020202020204" pitchFamily="34" charset="0"/>
              </a:rPr>
              <a:t> and </a:t>
            </a:r>
            <a:r>
              <a:rPr lang="en-GB" altLang="en-US" sz="1800" b="1">
                <a:solidFill>
                  <a:srgbClr val="333333"/>
                </a:solidFill>
                <a:latin typeface="Futura Std Book"/>
                <a:ea typeface="ＭＳ Ｐゴシック" panose="020B0600070205080204" pitchFamily="34" charset="-128"/>
                <a:cs typeface="Arial" panose="020B0604020202020204" pitchFamily="34" charset="0"/>
              </a:rPr>
              <a:t>generating ownership </a:t>
            </a:r>
            <a:r>
              <a:rPr lang="en-GB" altLang="en-US" sz="1800">
                <a:solidFill>
                  <a:srgbClr val="333333"/>
                </a:solidFill>
                <a:latin typeface="Futura Std Book"/>
                <a:ea typeface="ＭＳ Ｐゴシック" panose="020B0600070205080204" pitchFamily="34" charset="-128"/>
                <a:cs typeface="Arial" panose="020B0604020202020204" pitchFamily="34" charset="0"/>
              </a:rPr>
              <a:t>for implementation and status tracking</a:t>
            </a:r>
            <a:r>
              <a:rPr lang="en-US" altLang="en-US" sz="1800">
                <a:solidFill>
                  <a:srgbClr val="333333"/>
                </a:solidFill>
                <a:latin typeface="Futura Std Book"/>
                <a:ea typeface="ＭＳ Ｐゴシック" panose="020B0600070205080204" pitchFamily="34" charset="-128"/>
                <a:cs typeface="Arial" panose="020B0604020202020204" pitchFamily="34" charset="0"/>
              </a:rPr>
              <a:t>​</a:t>
            </a:r>
          </a:p>
          <a:p>
            <a:pPr>
              <a:buClr>
                <a:schemeClr val="accent1"/>
              </a:buClr>
            </a:pPr>
            <a:r>
              <a:rPr lang="en-GB" altLang="en-US" sz="1800">
                <a:solidFill>
                  <a:srgbClr val="333333"/>
                </a:solidFill>
                <a:latin typeface="Futura Std Book"/>
                <a:ea typeface="Futura Std Light"/>
                <a:cs typeface="Futura Std Light"/>
              </a:rPr>
              <a:t>Agreeing on </a:t>
            </a:r>
            <a:r>
              <a:rPr lang="en-GB" altLang="en-US" sz="1800" b="1">
                <a:solidFill>
                  <a:srgbClr val="333333"/>
                </a:solidFill>
                <a:latin typeface="Futura Std Book"/>
                <a:ea typeface="Futura Std Light"/>
                <a:cs typeface="Futura Std Light"/>
              </a:rPr>
              <a:t>standard operating procedures </a:t>
            </a:r>
            <a:r>
              <a:rPr lang="en-GB" altLang="en-US" sz="1800">
                <a:solidFill>
                  <a:srgbClr val="333333"/>
                </a:solidFill>
                <a:latin typeface="Futura Std Book"/>
                <a:ea typeface="Futura Std Light"/>
                <a:cs typeface="Futura Std Light"/>
              </a:rPr>
              <a:t>for developing follow-up action plans and drafting reports</a:t>
            </a:r>
            <a:r>
              <a:rPr lang="en-US" altLang="en-US" sz="1800">
                <a:solidFill>
                  <a:srgbClr val="333333"/>
                </a:solidFill>
                <a:latin typeface="Futura Std Book"/>
                <a:ea typeface="Futura Std Light"/>
                <a:cs typeface="Futura Std Light"/>
              </a:rPr>
              <a:t> </a:t>
            </a:r>
            <a:endParaRPr lang="en-GB" altLang="en-US" sz="1800">
              <a:solidFill>
                <a:srgbClr val="333333"/>
              </a:solidFill>
              <a:latin typeface="Futura Std Book"/>
              <a:ea typeface="ＭＳ Ｐゴシック" panose="020B0600070205080204" pitchFamily="34" charset="-128"/>
              <a:cs typeface="Arial" panose="020B0604020202020204" pitchFamily="34" charset="0"/>
            </a:endParaRPr>
          </a:p>
          <a:p>
            <a:pPr>
              <a:buClr>
                <a:schemeClr val="accent1"/>
              </a:buClr>
            </a:pPr>
            <a:r>
              <a:rPr lang="en-GB" altLang="en-US" sz="1800" b="1">
                <a:solidFill>
                  <a:srgbClr val="333333"/>
                </a:solidFill>
                <a:latin typeface="Futura Std Book"/>
                <a:ea typeface="ＭＳ Ｐゴシック" panose="020B0600070205080204" pitchFamily="34" charset="-128"/>
                <a:cs typeface="Arial" panose="020B0604020202020204" pitchFamily="34" charset="0"/>
              </a:rPr>
              <a:t>Gathering information </a:t>
            </a:r>
            <a:r>
              <a:rPr lang="en-GB" altLang="en-US" sz="1800">
                <a:solidFill>
                  <a:srgbClr val="333333"/>
                </a:solidFill>
                <a:latin typeface="Futura Std Book"/>
                <a:ea typeface="ＭＳ Ｐゴシック" panose="020B0600070205080204" pitchFamily="34" charset="-128"/>
                <a:cs typeface="Arial" panose="020B0604020202020204" pitchFamily="34" charset="0"/>
              </a:rPr>
              <a:t>on the </a:t>
            </a:r>
            <a:r>
              <a:rPr lang="en-GB" altLang="en-US" sz="1800" b="1">
                <a:solidFill>
                  <a:srgbClr val="333333"/>
                </a:solidFill>
                <a:latin typeface="Futura Std Book"/>
                <a:ea typeface="ＭＳ Ｐゴシック" panose="020B0600070205080204" pitchFamily="34" charset="-128"/>
                <a:cs typeface="Arial" panose="020B0604020202020204" pitchFamily="34" charset="0"/>
              </a:rPr>
              <a:t>implementation status </a:t>
            </a:r>
            <a:r>
              <a:rPr lang="en-GB" altLang="en-US" sz="1800">
                <a:solidFill>
                  <a:srgbClr val="333333"/>
                </a:solidFill>
                <a:latin typeface="Futura Std Book"/>
                <a:ea typeface="ＭＳ Ｐゴシック" panose="020B0600070205080204" pitchFamily="34" charset="-128"/>
                <a:cs typeface="Arial" panose="020B0604020202020204" pitchFamily="34" charset="0"/>
              </a:rPr>
              <a:t>of follow-up activities​ to prepare reports</a:t>
            </a:r>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a:buClr>
                <a:schemeClr val="accent1"/>
              </a:buClr>
            </a:pPr>
            <a:r>
              <a:rPr lang="en-GB" altLang="en-US" sz="1800">
                <a:solidFill>
                  <a:srgbClr val="333333"/>
                </a:solidFill>
                <a:latin typeface="Futura Std Book"/>
                <a:ea typeface="ＭＳ Ｐゴシック" panose="020B0600070205080204" pitchFamily="34" charset="-128"/>
                <a:cs typeface="Arial" panose="020B0604020202020204" pitchFamily="34" charset="0"/>
              </a:rPr>
              <a:t>Loss of </a:t>
            </a:r>
            <a:r>
              <a:rPr lang="en-GB" altLang="en-US" sz="1800" b="1">
                <a:solidFill>
                  <a:srgbClr val="333333"/>
                </a:solidFill>
                <a:latin typeface="Futura Std Book"/>
                <a:ea typeface="ＭＳ Ｐゴシック" panose="020B0600070205080204" pitchFamily="34" charset="-128"/>
                <a:cs typeface="Arial" panose="020B0604020202020204" pitchFamily="34" charset="0"/>
              </a:rPr>
              <a:t>institutional memory</a:t>
            </a:r>
            <a:r>
              <a:rPr lang="en-GB" altLang="en-US" sz="1800">
                <a:solidFill>
                  <a:srgbClr val="333333"/>
                </a:solidFill>
                <a:latin typeface="Futura Std Book"/>
                <a:ea typeface="ＭＳ Ｐゴシック" panose="020B0600070205080204" pitchFamily="34" charset="-128"/>
                <a:cs typeface="Arial" panose="020B0604020202020204" pitchFamily="34" charset="0"/>
              </a:rPr>
              <a:t> due to </a:t>
            </a:r>
            <a:r>
              <a:rPr lang="en-GB" altLang="en-US" sz="1800" b="1">
                <a:solidFill>
                  <a:srgbClr val="333333"/>
                </a:solidFill>
                <a:latin typeface="Futura Std Book"/>
                <a:ea typeface="ＭＳ Ｐゴシック" panose="020B0600070205080204" pitchFamily="34" charset="-128"/>
                <a:cs typeface="Arial" panose="020B0604020202020204" pitchFamily="34" charset="0"/>
              </a:rPr>
              <a:t>staff turnover</a:t>
            </a:r>
            <a:r>
              <a:rPr lang="en-US" altLang="en-US" sz="1800">
                <a:solidFill>
                  <a:srgbClr val="333333"/>
                </a:solidFill>
                <a:latin typeface="Futura Std Book"/>
                <a:ea typeface="ＭＳ Ｐゴシック" panose="020B0600070205080204" pitchFamily="34" charset="-128"/>
                <a:cs typeface="Arial" panose="020B0604020202020204" pitchFamily="34" charset="0"/>
              </a:rPr>
              <a: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C31A95E7-E5CF-7941-1880-14165B42BD09}"/>
              </a:ext>
            </a:extLst>
          </p:cNvPr>
          <p:cNvSpPr>
            <a:spLocks noGrp="1"/>
          </p:cNvSpPr>
          <p:nvPr>
            <p:ph type="title"/>
          </p:nvPr>
        </p:nvSpPr>
        <p:spPr>
          <a:xfrm>
            <a:off x="922790" y="761230"/>
            <a:ext cx="9193826" cy="1147762"/>
          </a:xfrm>
        </p:spPr>
        <p:txBody>
          <a:bodyPr>
            <a:normAutofit/>
          </a:bodyPr>
          <a:lstStyle/>
          <a:p>
            <a:pPr eaLnBrk="1" hangingPunct="1"/>
            <a:r>
              <a:rPr lang="en-GB"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How can National Mechanisms function well?</a:t>
            </a:r>
            <a:endParaRPr lang="fr-FR" altLang="en-US" sz="280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Espace réservé du contenu 2">
            <a:extLst>
              <a:ext uri="{FF2B5EF4-FFF2-40B4-BE49-F238E27FC236}">
                <a16:creationId xmlns:a16="http://schemas.microsoft.com/office/drawing/2014/main" id="{1B1F93CD-3644-0DD4-9B02-5FFD1F6F2376}"/>
              </a:ext>
            </a:extLst>
          </p:cNvPr>
          <p:cNvSpPr>
            <a:spLocks noGrp="1"/>
          </p:cNvSpPr>
          <p:nvPr>
            <p:ph idx="1"/>
          </p:nvPr>
        </p:nvSpPr>
        <p:spPr>
          <a:xfrm>
            <a:off x="1852875" y="1908992"/>
            <a:ext cx="8391001" cy="4386263"/>
          </a:xfrm>
        </p:spPr>
        <p:txBody>
          <a:bodyPr>
            <a:normAutofit lnSpcReduction="10000"/>
          </a:bodyPr>
          <a:lstStyle/>
          <a:p>
            <a:pPr marL="0" indent="0">
              <a:buNone/>
              <a:defRPr/>
            </a:pPr>
            <a:r>
              <a:rPr lang="en-GB" sz="2400"/>
              <a:t>Effective National mechanisms seem to have the following </a:t>
            </a:r>
            <a:r>
              <a:rPr lang="en-GB" sz="2400" b="1"/>
              <a:t>four key capacities</a:t>
            </a:r>
            <a:r>
              <a:rPr lang="en-GB" sz="2400"/>
              <a:t>: </a:t>
            </a:r>
          </a:p>
          <a:p>
            <a:pPr marL="0" indent="0">
              <a:buNone/>
              <a:defRPr/>
            </a:pPr>
            <a:endParaRPr lang="en-GB" sz="2400" b="1">
              <a:solidFill>
                <a:srgbClr val="FF0000"/>
              </a:solidFill>
            </a:endParaRPr>
          </a:p>
          <a:p>
            <a:pPr>
              <a:buFont typeface="Wingdings" pitchFamily="-108" charset="2"/>
              <a:buChar char="§"/>
              <a:defRPr/>
            </a:pPr>
            <a:r>
              <a:rPr lang="en-GB" sz="2400"/>
              <a:t>Coordination capacity</a:t>
            </a:r>
          </a:p>
          <a:p>
            <a:pPr>
              <a:buFont typeface="Wingdings" pitchFamily="-108" charset="2"/>
              <a:buChar char="§"/>
              <a:defRPr/>
            </a:pPr>
            <a:endParaRPr lang="en-GB" sz="2400"/>
          </a:p>
          <a:p>
            <a:pPr>
              <a:buFont typeface="Wingdings" pitchFamily="-108" charset="2"/>
              <a:buChar char="§"/>
              <a:defRPr/>
            </a:pPr>
            <a:r>
              <a:rPr lang="en-GB" sz="2400"/>
              <a:t>Information management capacity</a:t>
            </a:r>
          </a:p>
          <a:p>
            <a:pPr>
              <a:buFont typeface="Wingdings" pitchFamily="-108" charset="2"/>
              <a:buChar char="§"/>
              <a:defRPr/>
            </a:pPr>
            <a:endParaRPr lang="en-GB" sz="2400"/>
          </a:p>
          <a:p>
            <a:pPr>
              <a:buFont typeface="Wingdings" pitchFamily="-108" charset="2"/>
              <a:buChar char="§"/>
              <a:defRPr/>
            </a:pPr>
            <a:r>
              <a:rPr lang="en-GB" sz="2400"/>
              <a:t>Consultation capacity</a:t>
            </a:r>
          </a:p>
          <a:p>
            <a:pPr>
              <a:buFont typeface="Wingdings" pitchFamily="-108" charset="2"/>
              <a:buChar char="§"/>
              <a:defRPr/>
            </a:pPr>
            <a:endParaRPr lang="en-GB" sz="2400"/>
          </a:p>
          <a:p>
            <a:pPr>
              <a:buFont typeface="Wingdings" pitchFamily="-108" charset="2"/>
              <a:buChar char="§"/>
              <a:defRPr/>
            </a:pPr>
            <a:r>
              <a:rPr lang="en-GB" sz="2400"/>
              <a:t>Engagement capacity</a:t>
            </a:r>
          </a:p>
          <a:p>
            <a:pPr>
              <a:buFont typeface="Wingdings" pitchFamily="-108" charset="2"/>
              <a:buChar char="§"/>
              <a:defRPr/>
            </a:pPr>
            <a:endParaRPr lang="en-GB" sz="2400"/>
          </a:p>
        </p:txBody>
      </p:sp>
    </p:spTree>
    <p:extLst>
      <p:ext uri="{BB962C8B-B14F-4D97-AF65-F5344CB8AC3E}">
        <p14:creationId xmlns:p14="http://schemas.microsoft.com/office/powerpoint/2010/main" val="254126650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a:extLst>
              <a:ext uri="{FF2B5EF4-FFF2-40B4-BE49-F238E27FC236}">
                <a16:creationId xmlns:a16="http://schemas.microsoft.com/office/drawing/2014/main" id="{8390AB3E-AB57-C033-7F94-41BC51134C2B}"/>
              </a:ext>
            </a:extLst>
          </p:cNvPr>
          <p:cNvSpPr>
            <a:spLocks noGrp="1"/>
          </p:cNvSpPr>
          <p:nvPr>
            <p:ph type="title"/>
          </p:nvPr>
        </p:nvSpPr>
        <p:spPr>
          <a:xfrm>
            <a:off x="948292" y="886875"/>
            <a:ext cx="7566025" cy="822325"/>
          </a:xfrm>
        </p:spPr>
        <p:txBody>
          <a:bodyPr/>
          <a:lstStyle/>
          <a:p>
            <a:pPr eaLnBrk="1" hangingPunct="1"/>
            <a:r>
              <a:rPr lang="fr-FR"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Coordination </a:t>
            </a:r>
            <a:r>
              <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capacity</a:t>
            </a:r>
          </a:p>
        </p:txBody>
      </p:sp>
      <p:sp>
        <p:nvSpPr>
          <p:cNvPr id="7171" name="Espace réservé du contenu 2">
            <a:extLst>
              <a:ext uri="{FF2B5EF4-FFF2-40B4-BE49-F238E27FC236}">
                <a16:creationId xmlns:a16="http://schemas.microsoft.com/office/drawing/2014/main" id="{C8F95B86-0235-8E23-FBF3-8DFC38AC75C3}"/>
              </a:ext>
            </a:extLst>
          </p:cNvPr>
          <p:cNvSpPr>
            <a:spLocks noGrp="1"/>
          </p:cNvSpPr>
          <p:nvPr>
            <p:ph idx="1"/>
          </p:nvPr>
        </p:nvSpPr>
        <p:spPr>
          <a:xfrm>
            <a:off x="1015069" y="1911685"/>
            <a:ext cx="10159068" cy="4960938"/>
          </a:xfrm>
        </p:spPr>
        <p:txBody>
          <a:bodyPr/>
          <a:lstStyle/>
          <a:p>
            <a:pPr marL="0" lvl="1" indent="0">
              <a:buNone/>
              <a:defRPr/>
            </a:pPr>
            <a:r>
              <a:rPr lang="en-GB" sz="2000" b="1"/>
              <a:t>Capacity and authority </a:t>
            </a:r>
            <a:r>
              <a:rPr lang="en-GB" sz="2000"/>
              <a:t>to disseminate information, and</a:t>
            </a:r>
            <a:r>
              <a:rPr lang="en-GB" sz="2000" b="1"/>
              <a:t> </a:t>
            </a:r>
            <a:r>
              <a:rPr lang="en-GB" sz="2000"/>
              <a:t>to organize and coordinate information gathering and data collection </a:t>
            </a:r>
            <a:r>
              <a:rPr lang="en-GB" sz="2000" b="1"/>
              <a:t>from government entities</a:t>
            </a:r>
            <a:r>
              <a:rPr lang="en-GB" sz="2000"/>
              <a:t>, but also </a:t>
            </a:r>
            <a:r>
              <a:rPr lang="en-GB" sz="2000" b="1"/>
              <a:t>other State actors </a:t>
            </a:r>
            <a:r>
              <a:rPr lang="en-GB" sz="2000"/>
              <a:t>such as the </a:t>
            </a:r>
            <a:r>
              <a:rPr lang="en-GB" sz="2000" b="1"/>
              <a:t>National Statistics Office</a:t>
            </a:r>
            <a:r>
              <a:rPr lang="en-GB" sz="2000"/>
              <a:t>, SDG implementation focal point “agency/Ministry”, </a:t>
            </a:r>
            <a:r>
              <a:rPr lang="en-GB" sz="2000" b="1"/>
              <a:t>Parliament and the Judiciary</a:t>
            </a:r>
            <a:r>
              <a:rPr lang="en-GB" sz="2000"/>
              <a:t>, for reporting and follow-up to recommendations. </a:t>
            </a:r>
          </a:p>
          <a:p>
            <a:pPr marL="0" lvl="1" indent="0">
              <a:buNone/>
              <a:defRPr/>
            </a:pPr>
            <a:endParaRPr lang="fr-CH" sz="1400"/>
          </a:p>
          <a:p>
            <a:pPr marL="0" lvl="1" indent="0">
              <a:buNone/>
              <a:defRPr/>
            </a:pPr>
            <a:r>
              <a:rPr lang="fr-CH" sz="2000"/>
              <a:t>This </a:t>
            </a:r>
            <a:r>
              <a:rPr lang="en-GB" sz="2000"/>
              <a:t>may include:</a:t>
            </a:r>
          </a:p>
          <a:p>
            <a:pPr marL="342900" lvl="1" indent="-342900">
              <a:buClr>
                <a:schemeClr val="accent1"/>
              </a:buClr>
              <a:defRPr/>
            </a:pPr>
            <a:r>
              <a:rPr lang="en-GB" sz="2000"/>
              <a:t>Solid </a:t>
            </a:r>
            <a:r>
              <a:rPr lang="en-GB" sz="2000" b="1" u="sng"/>
              <a:t>mandate, terms of reference, and annual work plans </a:t>
            </a:r>
            <a:r>
              <a:rPr lang="en-GB" sz="2000"/>
              <a:t>engaging all relevant Ministries, the National Statistics Office and SDG focal point (lead agency/Ministry)</a:t>
            </a:r>
          </a:p>
          <a:p>
            <a:pPr marL="342900" lvl="1" indent="-342900">
              <a:buClr>
                <a:schemeClr val="accent1"/>
              </a:buClr>
              <a:defRPr/>
            </a:pPr>
            <a:r>
              <a:rPr lang="fr-CH" sz="2000" b="1" u="sng"/>
              <a:t>Email </a:t>
            </a:r>
            <a:r>
              <a:rPr lang="en-GB" sz="2000" b="1" u="sng"/>
              <a:t>lists </a:t>
            </a:r>
            <a:r>
              <a:rPr lang="en-GB" sz="2000"/>
              <a:t>and regular </a:t>
            </a:r>
            <a:r>
              <a:rPr lang="en-GB" sz="2000" b="1" u="sng"/>
              <a:t>coordination </a:t>
            </a:r>
            <a:r>
              <a:rPr lang="fr-CH" sz="2000" b="1" u="sng"/>
              <a:t>meetings</a:t>
            </a:r>
          </a:p>
          <a:p>
            <a:pPr marL="342900" lvl="1" indent="-342900">
              <a:buClr>
                <a:schemeClr val="accent1"/>
              </a:buClr>
              <a:defRPr/>
            </a:pPr>
            <a:r>
              <a:rPr lang="fr-CH" sz="2000"/>
              <a:t>Use </a:t>
            </a:r>
            <a:r>
              <a:rPr lang="en-GB" sz="2000"/>
              <a:t>of </a:t>
            </a:r>
            <a:r>
              <a:rPr lang="en-GB" sz="2000" b="1" u="sng"/>
              <a:t>templates</a:t>
            </a:r>
            <a:r>
              <a:rPr lang="en-GB" sz="2000" b="1"/>
              <a:t> </a:t>
            </a:r>
            <a:r>
              <a:rPr lang="en-GB" sz="2000"/>
              <a:t>for collecting information</a:t>
            </a:r>
          </a:p>
          <a:p>
            <a:pPr marL="342900" lvl="1" indent="-342900">
              <a:buClr>
                <a:schemeClr val="accent1"/>
              </a:buClr>
              <a:defRPr/>
            </a:pPr>
            <a:r>
              <a:rPr lang="fr-CH" sz="2000" b="1" u="sng"/>
              <a:t>Standing </a:t>
            </a:r>
            <a:r>
              <a:rPr lang="en-GB" sz="2000" b="1" u="sng"/>
              <a:t>procedures </a:t>
            </a:r>
            <a:r>
              <a:rPr lang="en-GB" sz="2000"/>
              <a:t>for coordination with Parliament</a:t>
            </a:r>
          </a:p>
          <a:p>
            <a:pPr marL="342900" lvl="1" indent="-342900">
              <a:buFontTx/>
              <a:buChar char="-"/>
              <a:defRPr/>
            </a:pPr>
            <a:endParaRPr lang="en-GB" sz="2000"/>
          </a:p>
          <a:p>
            <a:pPr marL="0" indent="0">
              <a:buNone/>
              <a:defRPr/>
            </a:pPr>
            <a:endParaRPr lang="en-GB" sz="2400"/>
          </a:p>
          <a:p>
            <a:pPr marL="0" indent="0">
              <a:buNone/>
              <a:defRPr/>
            </a:pPr>
            <a:endParaRPr lang="en-GB" sz="240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320D40CD-4D5A-C324-0ABA-E3CE3DF6FB46}"/>
              </a:ext>
            </a:extLst>
          </p:cNvPr>
          <p:cNvSpPr>
            <a:spLocks noGrp="1"/>
          </p:cNvSpPr>
          <p:nvPr>
            <p:ph type="title"/>
          </p:nvPr>
        </p:nvSpPr>
        <p:spPr>
          <a:xfrm>
            <a:off x="932576" y="1115619"/>
            <a:ext cx="7566025" cy="920750"/>
          </a:xfrm>
        </p:spPr>
        <p:txBody>
          <a:bodyPr/>
          <a:lstStyle/>
          <a:p>
            <a:pPr eaLnBrk="1" hangingPunct="1"/>
            <a:r>
              <a:rPr lang="fr-FR"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Consultation </a:t>
            </a:r>
            <a:r>
              <a:rPr lang="en-GB" altLang="en-US" sz="3200">
                <a:solidFill>
                  <a:schemeClr val="accent1"/>
                </a:solidFill>
                <a:latin typeface="Arial" panose="020B0604020202020204" pitchFamily="34" charset="0"/>
                <a:ea typeface="ＭＳ Ｐゴシック" panose="020B0600070205080204" pitchFamily="34" charset="-128"/>
                <a:cs typeface="Arial" panose="020B0604020202020204" pitchFamily="34" charset="0"/>
              </a:rPr>
              <a:t>capacity</a:t>
            </a:r>
          </a:p>
        </p:txBody>
      </p:sp>
      <p:sp>
        <p:nvSpPr>
          <p:cNvPr id="7171" name="Espace réservé du contenu 2">
            <a:extLst>
              <a:ext uri="{FF2B5EF4-FFF2-40B4-BE49-F238E27FC236}">
                <a16:creationId xmlns:a16="http://schemas.microsoft.com/office/drawing/2014/main" id="{43300D2F-72B7-7BD1-D5D6-D625F7D32158}"/>
              </a:ext>
            </a:extLst>
          </p:cNvPr>
          <p:cNvSpPr>
            <a:spLocks noGrp="1"/>
          </p:cNvSpPr>
          <p:nvPr>
            <p:ph idx="1"/>
          </p:nvPr>
        </p:nvSpPr>
        <p:spPr>
          <a:xfrm>
            <a:off x="932576" y="2286496"/>
            <a:ext cx="10326848" cy="4386263"/>
          </a:xfrm>
        </p:spPr>
        <p:txBody>
          <a:bodyPr/>
          <a:lstStyle/>
          <a:p>
            <a:pPr marL="0" lvl="1" indent="0">
              <a:buNone/>
              <a:defRPr/>
            </a:pPr>
            <a:r>
              <a:rPr lang="en-GB"/>
              <a:t>Capacity to foster and lead </a:t>
            </a:r>
            <a:r>
              <a:rPr lang="en-GB" b="1"/>
              <a:t>meaningful consultations </a:t>
            </a:r>
            <a:r>
              <a:rPr lang="en-GB"/>
              <a:t>with the country’s NHRI(s) and civil society including with marginalized groups. </a:t>
            </a:r>
          </a:p>
          <a:p>
            <a:pPr marL="0" lvl="1" indent="0">
              <a:buNone/>
              <a:defRPr/>
            </a:pPr>
            <a:endParaRPr lang="en-GB" sz="2000"/>
          </a:p>
          <a:p>
            <a:pPr marL="0" indent="0">
              <a:buNone/>
              <a:defRPr/>
            </a:pPr>
            <a:r>
              <a:rPr lang="en-GB" sz="2000"/>
              <a:t>This may include:</a:t>
            </a:r>
          </a:p>
          <a:p>
            <a:pPr marL="342900" lvl="1" indent="-342900">
              <a:buClr>
                <a:schemeClr val="accent1"/>
              </a:buClr>
              <a:defRPr/>
            </a:pPr>
            <a:r>
              <a:rPr lang="en-GB" sz="2000"/>
              <a:t>Dedicated </a:t>
            </a:r>
            <a:r>
              <a:rPr lang="en-GB" sz="2000" b="1" u="sng"/>
              <a:t>focal point for </a:t>
            </a:r>
            <a:r>
              <a:rPr lang="en-GB" sz="2000"/>
              <a:t>liaising with other stakeholders</a:t>
            </a:r>
          </a:p>
          <a:p>
            <a:pPr marL="342900" lvl="1" indent="-342900">
              <a:buClr>
                <a:schemeClr val="accent1"/>
              </a:buClr>
              <a:defRPr/>
            </a:pPr>
            <a:r>
              <a:rPr lang="en-GB" sz="2000"/>
              <a:t>Establishing</a:t>
            </a:r>
            <a:r>
              <a:rPr lang="fr-CH" sz="2000"/>
              <a:t> a </a:t>
            </a:r>
            <a:r>
              <a:rPr lang="fr-CH" sz="2000" b="1" u="sng"/>
              <a:t>mailing </a:t>
            </a:r>
            <a:r>
              <a:rPr lang="en-GB" sz="2000" b="1" u="sng"/>
              <a:t>list</a:t>
            </a:r>
          </a:p>
          <a:p>
            <a:pPr marL="342900" lvl="1" indent="-342900">
              <a:buClr>
                <a:schemeClr val="accent1"/>
              </a:buClr>
              <a:defRPr/>
            </a:pPr>
            <a:r>
              <a:rPr lang="en-GB" sz="2000" b="1" u="sng"/>
              <a:t>Regular consultations </a:t>
            </a:r>
            <a:r>
              <a:rPr lang="en-GB" sz="2000"/>
              <a:t>with different stakeholders</a:t>
            </a:r>
          </a:p>
          <a:p>
            <a:pPr marL="342900" lvl="1" indent="-342900">
              <a:buClr>
                <a:schemeClr val="accent1"/>
              </a:buClr>
              <a:defRPr/>
            </a:pPr>
            <a:r>
              <a:rPr lang="fr-CH" sz="2000"/>
              <a:t>Participation of </a:t>
            </a:r>
            <a:r>
              <a:rPr lang="en-GB" sz="2000"/>
              <a:t>stakeholders</a:t>
            </a:r>
            <a:r>
              <a:rPr lang="fr-CH" sz="2000"/>
              <a:t> in </a:t>
            </a:r>
            <a:r>
              <a:rPr lang="en-GB" sz="2000"/>
              <a:t>selected</a:t>
            </a:r>
            <a:r>
              <a:rPr lang="fr-CH" sz="2000"/>
              <a:t> </a:t>
            </a:r>
            <a:r>
              <a:rPr lang="fr-CH" sz="2000" b="1" u="sng"/>
              <a:t>meetings</a:t>
            </a:r>
            <a:r>
              <a:rPr lang="fr-CH" sz="2000" u="sng"/>
              <a:t> </a:t>
            </a:r>
            <a:r>
              <a:rPr lang="fr-CH" sz="2000"/>
              <a:t>(observer)</a:t>
            </a:r>
            <a:endParaRPr lang="en-GB"/>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an Rights 75 PPT Template (002) [Read-Only]" id="{52794334-68B6-4164-86E3-3FAFAB228B08}" vid="{50B9B3C5-F5B8-4AF4-8148-D056C94C4D8F}"/>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uman Rights 75 PPT Template (002) [Read-Only]" id="{52794334-68B6-4164-86E3-3FAFAB228B08}" vid="{D58EAD92-4651-4ABB-8687-67DD55447D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E3E9CF0ABE1C42B31F7D0A999F0DF6" ma:contentTypeVersion="17" ma:contentTypeDescription="Create a new document." ma:contentTypeScope="" ma:versionID="e890eb9afcd0e11aac3362d5b8339d55">
  <xsd:schema xmlns:xsd="http://www.w3.org/2001/XMLSchema" xmlns:xs="http://www.w3.org/2001/XMLSchema" xmlns:p="http://schemas.microsoft.com/office/2006/metadata/properties" xmlns:ns2="d66b90c4-51b8-4c07-a7ff-506522ef8d40" xmlns:ns3="a1855189-01c7-4265-b7fa-77c00d6bbaf1" xmlns:ns4="985ec44e-1bab-4c0b-9df0-6ba128686fc9" targetNamespace="http://schemas.microsoft.com/office/2006/metadata/properties" ma:root="true" ma:fieldsID="739df0ec9a8264044ab537665087b996" ns2:_="" ns3:_="" ns4:_="">
    <xsd:import namespace="d66b90c4-51b8-4c07-a7ff-506522ef8d40"/>
    <xsd:import namespace="a1855189-01c7-4265-b7fa-77c00d6bbaf1"/>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b90c4-51b8-4c07-a7ff-506522ef8d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855189-01c7-4265-b7fa-77c00d6bbaf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3f8f339-7860-45b9-8019-cba3d4ce8bd3}" ma:internalName="TaxCatchAll" ma:showField="CatchAllData" ma:web="a1855189-01c7-4265-b7fa-77c00d6bba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d66b90c4-51b8-4c07-a7ff-506522ef8d40">
      <Terms xmlns="http://schemas.microsoft.com/office/infopath/2007/PartnerControls"/>
    </lcf76f155ced4ddcb4097134ff3c332f>
    <SharedWithUsers xmlns="a1855189-01c7-4265-b7fa-77c00d6bbaf1">
      <UserInfo>
        <DisplayName/>
        <AccountId xsi:nil="true"/>
        <AccountType/>
      </UserInfo>
    </SharedWithUsers>
    <MediaLengthInSeconds xmlns="d66b90c4-51b8-4c07-a7ff-506522ef8d40" xsi:nil="true"/>
  </documentManagement>
</p:properties>
</file>

<file path=customXml/itemProps1.xml><?xml version="1.0" encoding="utf-8"?>
<ds:datastoreItem xmlns:ds="http://schemas.openxmlformats.org/officeDocument/2006/customXml" ds:itemID="{FC6C88D1-C0A8-4025-BB6C-75B1CAE52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b90c4-51b8-4c07-a7ff-506522ef8d40"/>
    <ds:schemaRef ds:uri="a1855189-01c7-4265-b7fa-77c00d6bbaf1"/>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BAABF0-A9BA-42CC-94E9-630000DB2A43}">
  <ds:schemaRefs>
    <ds:schemaRef ds:uri="http://schemas.microsoft.com/sharepoint/v3/contenttype/forms"/>
  </ds:schemaRefs>
</ds:datastoreItem>
</file>

<file path=customXml/itemProps3.xml><?xml version="1.0" encoding="utf-8"?>
<ds:datastoreItem xmlns:ds="http://schemas.openxmlformats.org/officeDocument/2006/customXml" ds:itemID="{BD04FCB2-E275-482B-826D-88939F46CFAE}">
  <ds:schemaRefs>
    <ds:schemaRef ds:uri="a1855189-01c7-4265-b7fa-77c00d6bbaf1"/>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d66b90c4-51b8-4c07-a7ff-506522ef8d40"/>
    <ds:schemaRef ds:uri="http://schemas.microsoft.com/office/infopath/2007/PartnerControls"/>
    <ds:schemaRef ds:uri="985ec44e-1bab-4c0b-9df0-6ba128686fc9"/>
    <ds:schemaRef ds:uri="http://purl.org/dc/terms/"/>
  </ds:schemaRefs>
</ds:datastoreItem>
</file>

<file path=docMetadata/LabelInfo.xml><?xml version="1.0" encoding="utf-8"?>
<clbl:labelList xmlns:clbl="http://schemas.microsoft.com/office/2020/mipLabelMetadata">
  <clbl:label id="{606bed3f-efae-4d70-a15b-866bb27c918d}"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emplate>HR75_ppt_template_newlogo</Template>
  <TotalTime>178</TotalTime>
  <Words>2932</Words>
  <Application>Microsoft Office PowerPoint</Application>
  <PresentationFormat>Widescreen</PresentationFormat>
  <Paragraphs>238</Paragraphs>
  <Slides>28</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Futura Std Book</vt:lpstr>
      <vt:lpstr>Futura Std Light</vt:lpstr>
      <vt:lpstr>Arial</vt:lpstr>
      <vt:lpstr>Calibri</vt:lpstr>
      <vt:lpstr>Roboto</vt:lpstr>
      <vt:lpstr>Segoe UI</vt:lpstr>
      <vt:lpstr>Times New Roman</vt:lpstr>
      <vt:lpstr>Wingdings</vt:lpstr>
      <vt:lpstr>Office Theme</vt:lpstr>
      <vt:lpstr>Cover</vt:lpstr>
      <vt:lpstr>National Mechanisms for  Implementation, Reporting and Follow-up (NMIRFs)</vt:lpstr>
      <vt:lpstr>Outline </vt:lpstr>
      <vt:lpstr>What is a national mechanism for implementation, reporting and follow-up</vt:lpstr>
      <vt:lpstr>What is a National Mechanism for Implementation, Reporting and Follow-up</vt:lpstr>
      <vt:lpstr>Rationale for institutionalizing  State engagement with human rights mechanisms</vt:lpstr>
      <vt:lpstr>Common practical challenges in the coordination of follow-up planning and reporting</vt:lpstr>
      <vt:lpstr>How can National Mechanisms function well?</vt:lpstr>
      <vt:lpstr>Coordination capacity</vt:lpstr>
      <vt:lpstr>Consultation capacity</vt:lpstr>
      <vt:lpstr>Coordination and consultation capacity- OHCHR tools </vt:lpstr>
      <vt:lpstr>Information management capacity</vt:lpstr>
      <vt:lpstr>Information Management Capacity- OHCHR tools  </vt:lpstr>
      <vt:lpstr>Engagement capacity</vt:lpstr>
      <vt:lpstr>Engagement capacity- OHCHR tools</vt:lpstr>
      <vt:lpstr>How institutionalized engagement impacts the State’s involvement in the reporting process</vt:lpstr>
      <vt:lpstr>Regional and international developments on NMIRFs</vt:lpstr>
      <vt:lpstr>Calls at the international level for NMIRFs</vt:lpstr>
      <vt:lpstr>PowerPoint Presentation</vt:lpstr>
      <vt:lpstr>Regional and international networks of NMIRFs</vt:lpstr>
      <vt:lpstr>HRC report content and findings</vt:lpstr>
      <vt:lpstr>HRC report 57/73</vt:lpstr>
      <vt:lpstr>Institutional set up</vt:lpstr>
      <vt:lpstr>Membership</vt:lpstr>
      <vt:lpstr>Mandate</vt:lpstr>
      <vt:lpstr>Information management and promotion of coherence with other implementation and FU processes at national level</vt:lpstr>
      <vt:lpstr>Issues deserving further unpacking</vt:lpstr>
      <vt:lpstr>Issues deserving further unpacking (cont’)</vt:lpstr>
      <vt:lpstr>PowerPoint Presentation</vt:lpstr>
    </vt:vector>
  </TitlesOfParts>
  <Company>OHCHR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Abigail Noko</dc:creator>
  <cp:lastModifiedBy>Marie-Eve Boyer-Friedrich</cp:lastModifiedBy>
  <cp:revision>9</cp:revision>
  <cp:lastPrinted>2023-01-23T19:15:49Z</cp:lastPrinted>
  <dcterms:created xsi:type="dcterms:W3CDTF">2023-04-05T09:51:33Z</dcterms:created>
  <dcterms:modified xsi:type="dcterms:W3CDTF">2025-10-01T09:39:03Z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0x0101006FE3E9CF0ABE1C42B31F7D0A999F0DF6</vt:lpwstr>
  </property>
  <property fmtid="{D5CDD505-2E9C-101B-9397-08002B2CF9AE}" pid="3" name="MediaServiceImageTags">
    <vt:lpwstr/>
  </property>
  <property fmtid="{D5CDD505-2E9C-101B-9397-08002B2CF9AE}" pid="4" name="Order">
    <vt:r8>1503500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